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31" r:id="rId3"/>
    <p:sldMasterId id="2147483749" r:id="rId4"/>
    <p:sldMasterId id="2147483767" r:id="rId5"/>
    <p:sldMasterId id="2147483779" r:id="rId6"/>
    <p:sldMasterId id="2147483791" r:id="rId7"/>
  </p:sldMasterIdLst>
  <p:notesMasterIdLst>
    <p:notesMasterId r:id="rId24"/>
  </p:notesMasterIdLst>
  <p:sldIdLst>
    <p:sldId id="257" r:id="rId8"/>
    <p:sldId id="258" r:id="rId9"/>
    <p:sldId id="259" r:id="rId10"/>
    <p:sldId id="260" r:id="rId11"/>
    <p:sldId id="261" r:id="rId12"/>
    <p:sldId id="262" r:id="rId13"/>
    <p:sldId id="263" r:id="rId14"/>
    <p:sldId id="264" r:id="rId15"/>
    <p:sldId id="266" r:id="rId16"/>
    <p:sldId id="267" r:id="rId17"/>
    <p:sldId id="268" r:id="rId18"/>
    <p:sldId id="269" r:id="rId19"/>
    <p:sldId id="270" r:id="rId20"/>
    <p:sldId id="274"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74" autoAdjust="0"/>
    <p:restoredTop sz="94660" autoAdjust="0"/>
  </p:normalViewPr>
  <p:slideViewPr>
    <p:cSldViewPr snapToGrid="0">
      <p:cViewPr>
        <p:scale>
          <a:sx n="64" d="100"/>
          <a:sy n="64" d="100"/>
        </p:scale>
        <p:origin x="-978" y="-3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62AAB-C843-4B98-AB11-1516AE037261}" type="datetimeFigureOut">
              <a:rPr lang="en-US" smtClean="0"/>
              <a:pPr/>
              <a:t>06-Dec-13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EB238-0C00-45EA-923F-F87EBEE861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ECECD74-11D7-4FF4-BFF3-BAB64986D376}" type="slidenum">
              <a:rPr lang="en-US" smtClean="0"/>
              <a:pPr/>
              <a:t>9</a:t>
            </a:fld>
            <a:endParaRPr lang="en-US" smtClean="0"/>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pPr eaLnBrk="1" hangingPunct="1"/>
            <a:r>
              <a:rPr lang="en-US" smtClean="0"/>
              <a:t>27-1 Resistors in a circuit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27739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0727883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82956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26796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89191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271561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2095788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668631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311210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662086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58467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189806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662534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65D2B8-A86C-4472-A07B-3439DE8C38B7}" type="datetimeFigureOut">
              <a:rPr lang="en-US" smtClean="0"/>
              <a:pPr/>
              <a:t>06-Dec-13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936571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65114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51887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538180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2409240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333010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2681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1"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593921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9701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416807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449337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4085101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2941901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896136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1"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9" y="1871133"/>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7" cy="279400"/>
          </a:xfrm>
        </p:spPr>
        <p:txBody>
          <a:bodyPr/>
          <a:lstStyle/>
          <a:p>
            <a:fld id="{DEC1419E-31FD-4647-93FA-D4C1724EBFCF}"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61586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646278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11074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26942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65D2B8-A86C-4472-A07B-3439DE8C38B7}" type="datetimeFigureOut">
              <a:rPr lang="en-US" smtClean="0"/>
              <a:pPr/>
              <a:t>06-Dec-13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1419E-31FD-4647-93FA-D4C1724EBFCF}" type="slidenum">
              <a:rPr lang="en-US" smtClean="0"/>
              <a:pPr/>
              <a:t>‹#›</a:t>
            </a:fld>
            <a:endParaRPr lang="en-US"/>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78101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65D2B8-A86C-4472-A07B-3439DE8C38B7}" type="datetimeFigureOut">
              <a:rPr lang="en-US" smtClean="0"/>
              <a:pPr/>
              <a:t>06-Dec-13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1419E-31FD-4647-93FA-D4C1724EBFCF}" type="slidenum">
              <a:rPr lang="en-US" smtClean="0"/>
              <a:pPr/>
              <a:t>‹#›</a:t>
            </a:fld>
            <a:endParaRPr lang="en-US"/>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2232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4214697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5D2B8-A86C-4472-A07B-3439DE8C38B7}" type="datetimeFigureOut">
              <a:rPr lang="en-US" smtClean="0"/>
              <a:pPr/>
              <a:t>06-Dec-13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99851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74637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560213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4186939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17949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75910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42738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62950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20329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864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65D2B8-A86C-4472-A07B-3439DE8C38B7}" type="datetimeFigureOut">
              <a:rPr lang="en-US" smtClean="0"/>
              <a:pPr/>
              <a:t>06-Dec-13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176705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08438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1"/>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9"/>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7"/>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80"/>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7" y="609603"/>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36240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642014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816700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3" y="685802"/>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4"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831276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1"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3"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5"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6"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65D2B8-A86C-4472-A07B-3439DE8C38B7}" type="datetimeFigureOut">
              <a:rPr lang="en-US" smtClean="0"/>
              <a:pPr/>
              <a:t>06-Dec-13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882045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65D2B8-A86C-4472-A07B-3439DE8C38B7}" type="datetimeFigureOut">
              <a:rPr lang="en-US" smtClean="0"/>
              <a:pPr/>
              <a:t>06-Dec-13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6299818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5D2B8-A86C-4472-A07B-3439DE8C38B7}" type="datetimeFigureOut">
              <a:rPr lang="en-US" smtClean="0"/>
              <a:pPr/>
              <a:t>06-Dec-13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881494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3"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801"/>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515515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3" y="914400"/>
            <a:ext cx="3280975"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3" y="2777067"/>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74389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65D2B8-A86C-4472-A07B-3439DE8C38B7}" type="datetimeFigureOut">
              <a:rPr lang="en-US" smtClean="0"/>
              <a:pPr/>
              <a:t>06-Dec-13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08312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1"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1" y="3843867"/>
            <a:ext cx="8304211"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F365D2B8-A86C-4472-A07B-3439DE8C38B7}" type="datetimeFigureOut">
              <a:rPr lang="en-US" smtClean="0"/>
              <a:pPr/>
              <a:t>06-Dec-13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187857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2541468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9"/>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41448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1"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4155405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3"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3"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75735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3" y="4766734"/>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47779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928746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1071559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365D2B8-A86C-4472-A07B-3439DE8C38B7}" type="datetimeFigureOut">
              <a:rPr lang="en-US" smtClean="0"/>
              <a:pPr/>
              <a:t>06-Dec-13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EC1419E-31FD-4647-93FA-D4C1724EBFCF}" type="slidenum">
              <a:rPr lang="en-US" smtClean="0"/>
              <a:pPr/>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5D2B8-A86C-4472-A07B-3439DE8C38B7}" type="datetimeFigureOut">
              <a:rPr lang="en-US" smtClean="0"/>
              <a:pPr/>
              <a:t>06-Dec-13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739513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8"/>
            <a:ext cx="1016000" cy="365125"/>
          </a:xfrm>
        </p:spPr>
        <p:txBody>
          <a:bodyPr/>
          <a:lstStyle/>
          <a:p>
            <a:fld id="{DEC1419E-31FD-4647-93FA-D4C1724EBF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3"/>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3"/>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3"/>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9" y="2362203"/>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65D2B8-A86C-4472-A07B-3439DE8C38B7}" type="datetimeFigureOut">
              <a:rPr lang="en-US" smtClean="0"/>
              <a:pPr/>
              <a:t>06-Dec-13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65D2B8-A86C-4472-A07B-3439DE8C38B7}" type="datetimeFigureOut">
              <a:rPr lang="en-US" smtClean="0"/>
              <a:pPr/>
              <a:t>06-Dec-13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5D2B8-A86C-4472-A07B-3439DE8C38B7}" type="datetimeFigureOut">
              <a:rPr lang="en-US" smtClean="0"/>
              <a:pPr/>
              <a:t>06-Dec-13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2" y="1524003"/>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3"/>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365D2B8-A86C-4472-A07B-3439DE8C38B7}" type="datetimeFigureOut">
              <a:rPr lang="en-US" smtClean="0"/>
              <a:pPr/>
              <a:t>06-Dec-13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EC1419E-31FD-4647-93FA-D4C1724EBFCF}" type="slidenum">
              <a:rPr lang="en-US" smtClean="0"/>
              <a:pPr/>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487317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DEC1419E-31FD-4647-93FA-D4C1724EBF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65D2B8-A86C-4472-A07B-3439DE8C38B7}" type="datetimeFigureOut">
              <a:rPr lang="en-US" smtClean="0"/>
              <a:pPr/>
              <a:t>06-Dec-13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65D2B8-A86C-4472-A07B-3439DE8C38B7}" type="datetimeFigureOut">
              <a:rPr lang="en-US" smtClean="0"/>
              <a:pPr/>
              <a:t>06-Dec-13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5D2B8-A86C-4472-A07B-3439DE8C38B7}" type="datetimeFigureOut">
              <a:rPr lang="en-US" smtClean="0"/>
              <a:pPr/>
              <a:t>06-Dec-13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41376692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65D2B8-A86C-4472-A07B-3439DE8C38B7}" type="datetimeFigureOut">
              <a:rPr lang="en-US" smtClean="0"/>
              <a:pPr/>
              <a:t>06-Dec-13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65D2B8-A86C-4472-A07B-3439DE8C38B7}" type="datetimeFigureOut">
              <a:rPr lang="en-US" smtClean="0"/>
              <a:pPr/>
              <a:t>06-Dec-13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5D2B8-A86C-4472-A07B-3439DE8C38B7}" type="datetimeFigureOut">
              <a:rPr lang="en-US" smtClean="0"/>
              <a:pPr/>
              <a:t>06-Dec-13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5D2B8-A86C-4472-A07B-3439DE8C38B7}" type="datetimeFigureOut">
              <a:rPr lang="en-US" smtClean="0"/>
              <a:pPr/>
              <a:t>06-Dec-13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5D2B8-A86C-4472-A07B-3439DE8C38B7}" type="datetimeFigureOut">
              <a:rPr lang="en-US" smtClean="0"/>
              <a:pPr/>
              <a:t>06-Dec-13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1419E-31FD-4647-93FA-D4C1724EBF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8.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7.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5D2B8-A86C-4472-A07B-3439DE8C38B7}" type="datetimeFigureOut">
              <a:rPr lang="en-US" smtClean="0"/>
              <a:pPr/>
              <a:t>06-Dec-13</a:t>
            </a:fld>
            <a:endParaRPr lang="en-US"/>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3671540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365D2B8-A86C-4472-A07B-3439DE8C38B7}" type="datetimeFigureOut">
              <a:rPr lang="en-US" smtClean="0"/>
              <a:pPr/>
              <a:t>06-Dec-13</a:t>
            </a:fld>
            <a:endParaRPr lang="en-US"/>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404034875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2"/>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65D2B8-A86C-4472-A07B-3439DE8C38B7}" type="datetimeFigureOut">
              <a:rPr lang="en-US" smtClean="0"/>
              <a:pPr/>
              <a:t>06-Dec-13</a:t>
            </a:fld>
            <a:endParaRPr lang="en-US"/>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06862086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5"/>
            <a:ext cx="2981859"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4"/>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2"/>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2"/>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365D2B8-A86C-4472-A07B-3439DE8C38B7}" type="datetimeFigureOut">
              <a:rPr lang="en-US" smtClean="0"/>
              <a:pPr/>
              <a:t>06-Dec-13</a:t>
            </a:fld>
            <a:endParaRPr lang="en-US"/>
          </a:p>
        </p:txBody>
      </p:sp>
      <p:sp>
        <p:nvSpPr>
          <p:cNvPr id="5" name="Footer Placeholder 4"/>
          <p:cNvSpPr>
            <a:spLocks noGrp="1"/>
          </p:cNvSpPr>
          <p:nvPr>
            <p:ph type="ftr" sz="quarter" idx="3"/>
          </p:nvPr>
        </p:nvSpPr>
        <p:spPr>
          <a:xfrm>
            <a:off x="684212" y="6172202"/>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7"/>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EC1419E-31FD-4647-93FA-D4C1724EBFCF}" type="slidenum">
              <a:rPr lang="en-US" smtClean="0"/>
              <a:pPr/>
              <a:t>‹#›</a:t>
            </a:fld>
            <a:endParaRPr lang="en-US"/>
          </a:p>
        </p:txBody>
      </p:sp>
    </p:spTree>
    <p:extLst>
      <p:ext uri="{BB962C8B-B14F-4D97-AF65-F5344CB8AC3E}">
        <p14:creationId xmlns:p14="http://schemas.microsoft.com/office/powerpoint/2010/main" xmlns="" val="1779620236"/>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8"/>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365D2B8-A86C-4472-A07B-3439DE8C38B7}" type="datetimeFigureOut">
              <a:rPr lang="en-US" smtClean="0"/>
              <a:pPr/>
              <a:t>06-Dec-13</a:t>
            </a:fld>
            <a:endParaRPr lang="en-US"/>
          </a:p>
        </p:txBody>
      </p:sp>
      <p:sp>
        <p:nvSpPr>
          <p:cNvPr id="3" name="Footer Placeholder 2"/>
          <p:cNvSpPr>
            <a:spLocks noGrp="1"/>
          </p:cNvSpPr>
          <p:nvPr>
            <p:ph type="ftr" sz="quarter" idx="3"/>
          </p:nvPr>
        </p:nvSpPr>
        <p:spPr>
          <a:xfrm>
            <a:off x="4165600" y="6416678"/>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8"/>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EC1419E-31FD-4647-93FA-D4C1724EBF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365D2B8-A86C-4472-A07B-3439DE8C38B7}" type="datetimeFigureOut">
              <a:rPr lang="en-US" smtClean="0"/>
              <a:pPr/>
              <a:t>06-Dec-13</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EC1419E-31FD-4647-93FA-D4C1724EBF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5D2B8-A86C-4472-A07B-3439DE8C38B7}" type="datetimeFigureOut">
              <a:rPr lang="en-US" smtClean="0"/>
              <a:pPr/>
              <a:t>06-Dec-13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1419E-31FD-4647-93FA-D4C1724EBF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85.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
            <a:ext cx="12192000" cy="6878595"/>
          </a:xfrm>
          <a:prstGeom prst="rect">
            <a:avLst/>
          </a:prstGeom>
        </p:spPr>
      </p:pic>
    </p:spTree>
    <p:extLst>
      <p:ext uri="{BB962C8B-B14F-4D97-AF65-F5344CB8AC3E}">
        <p14:creationId xmlns:p14="http://schemas.microsoft.com/office/powerpoint/2010/main" xmlns="" val="1786296636"/>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3102" y="779488"/>
            <a:ext cx="6026046" cy="707886"/>
          </a:xfrm>
          <a:prstGeom prst="rect">
            <a:avLst/>
          </a:prstGeom>
          <a:noFill/>
        </p:spPr>
        <p:txBody>
          <a:bodyPr wrap="square" rtlCol="0">
            <a:spAutoFit/>
          </a:bodyPr>
          <a:lstStyle/>
          <a:p>
            <a:r>
              <a:rPr lang="en-US" sz="4000" dirty="0" smtClean="0"/>
              <a:t>Kirchhoff’s voltage law</a:t>
            </a:r>
            <a:endParaRPr lang="en-US" sz="4000" dirty="0"/>
          </a:p>
        </p:txBody>
      </p:sp>
      <p:sp>
        <p:nvSpPr>
          <p:cNvPr id="3" name="TextBox 2"/>
          <p:cNvSpPr txBox="1"/>
          <p:nvPr/>
        </p:nvSpPr>
        <p:spPr>
          <a:xfrm>
            <a:off x="1364104" y="2728210"/>
            <a:ext cx="9653665" cy="1754326"/>
          </a:xfrm>
          <a:prstGeom prst="rect">
            <a:avLst/>
          </a:prstGeom>
          <a:noFill/>
        </p:spPr>
        <p:txBody>
          <a:bodyPr wrap="square" rtlCol="0">
            <a:spAutoFit/>
          </a:bodyPr>
          <a:lstStyle/>
          <a:p>
            <a:r>
              <a:rPr lang="en-US" sz="3600" dirty="0" smtClean="0"/>
              <a:t>The Kirchhoff's voltage law (KVL) state that the algebraic sum of the voltage around a closed loop in a circuit must be equal to zero.</a:t>
            </a:r>
            <a:endParaRPr lang="en-US" sz="3600" dirty="0"/>
          </a:p>
        </p:txBody>
      </p:sp>
    </p:spTree>
  </p:cSld>
  <p:clrMapOvr>
    <a:masterClrMapping/>
  </p:clrMapOvr>
  <p:transition advClick="0" advTm="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2413" y="944380"/>
            <a:ext cx="5816184" cy="707886"/>
          </a:xfrm>
          <a:prstGeom prst="rect">
            <a:avLst/>
          </a:prstGeom>
          <a:noFill/>
        </p:spPr>
        <p:txBody>
          <a:bodyPr wrap="square" rtlCol="0">
            <a:spAutoFit/>
          </a:bodyPr>
          <a:lstStyle/>
          <a:p>
            <a:r>
              <a:rPr lang="en-US" sz="4000" dirty="0" smtClean="0"/>
              <a:t>Kirchhoff’s current law</a:t>
            </a:r>
            <a:endParaRPr lang="en-US" sz="4000" dirty="0"/>
          </a:p>
        </p:txBody>
      </p:sp>
      <p:sp>
        <p:nvSpPr>
          <p:cNvPr id="4" name="TextBox 3"/>
          <p:cNvSpPr txBox="1"/>
          <p:nvPr/>
        </p:nvSpPr>
        <p:spPr>
          <a:xfrm>
            <a:off x="434715" y="2968052"/>
            <a:ext cx="9728615" cy="3077766"/>
          </a:xfrm>
          <a:prstGeom prst="rect">
            <a:avLst/>
          </a:prstGeom>
          <a:noFill/>
        </p:spPr>
        <p:txBody>
          <a:bodyPr wrap="square" rtlCol="0">
            <a:spAutoFit/>
          </a:bodyPr>
          <a:lstStyle/>
          <a:p>
            <a:r>
              <a:rPr lang="en-US" sz="3600" dirty="0" smtClean="0"/>
              <a:t>It state that the sum of currents directed into any node in a circuit is equal to the sum of the current coming out of the same node.</a:t>
            </a:r>
          </a:p>
          <a:p>
            <a:endParaRPr lang="en-US" sz="3600" dirty="0" smtClean="0"/>
          </a:p>
          <a:p>
            <a:r>
              <a:rPr lang="el-GR" sz="3600" dirty="0" smtClean="0"/>
              <a:t>Σ</a:t>
            </a:r>
            <a:r>
              <a:rPr lang="en-US" sz="2800" dirty="0" smtClean="0"/>
              <a:t> current entering node n =</a:t>
            </a:r>
            <a:r>
              <a:rPr lang="el-GR" sz="3600" dirty="0" smtClean="0"/>
              <a:t>Σ</a:t>
            </a:r>
            <a:r>
              <a:rPr lang="en-US" sz="3600" dirty="0" smtClean="0"/>
              <a:t> </a:t>
            </a:r>
            <a:r>
              <a:rPr lang="en-US" sz="2800" dirty="0" smtClean="0"/>
              <a:t>current coming out of node n</a:t>
            </a:r>
          </a:p>
          <a:p>
            <a:r>
              <a:rPr lang="en-US" sz="1400" dirty="0" smtClean="0"/>
              <a:t>Node n                                                                                      Node n                                                              </a:t>
            </a:r>
            <a:endParaRPr lang="en-US" sz="1400" dirty="0"/>
          </a:p>
        </p:txBody>
      </p:sp>
    </p:spTree>
  </p:cSld>
  <p:clrMapOvr>
    <a:masterClrMapping/>
  </p:clrMapOvr>
  <p:transition advClick="0" advTm="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nformation-form-star-to-delta-formula.gif"/>
          <p:cNvPicPr>
            <a:picLocks noChangeAspect="1"/>
          </p:cNvPicPr>
          <p:nvPr/>
        </p:nvPicPr>
        <p:blipFill>
          <a:blip r:embed="rId2"/>
          <a:stretch>
            <a:fillRect/>
          </a:stretch>
        </p:blipFill>
        <p:spPr>
          <a:xfrm>
            <a:off x="6310859" y="1046970"/>
            <a:ext cx="5881142" cy="5811030"/>
          </a:xfrm>
          <a:prstGeom prst="rect">
            <a:avLst/>
          </a:prstGeom>
        </p:spPr>
      </p:pic>
      <p:pic>
        <p:nvPicPr>
          <p:cNvPr id="4" name="Picture 3" descr="dcp57.gif"/>
          <p:cNvPicPr>
            <a:picLocks noChangeAspect="1"/>
          </p:cNvPicPr>
          <p:nvPr/>
        </p:nvPicPr>
        <p:blipFill>
          <a:blip r:embed="rId3"/>
          <a:stretch>
            <a:fillRect/>
          </a:stretch>
        </p:blipFill>
        <p:spPr>
          <a:xfrm>
            <a:off x="1" y="1525248"/>
            <a:ext cx="6295868" cy="5550109"/>
          </a:xfrm>
          <a:prstGeom prst="rect">
            <a:avLst/>
          </a:prstGeom>
        </p:spPr>
      </p:pic>
      <p:sp>
        <p:nvSpPr>
          <p:cNvPr id="5" name="TextBox 4"/>
          <p:cNvSpPr txBox="1"/>
          <p:nvPr/>
        </p:nvSpPr>
        <p:spPr>
          <a:xfrm>
            <a:off x="2488367" y="269823"/>
            <a:ext cx="7629994" cy="646331"/>
          </a:xfrm>
          <a:prstGeom prst="rect">
            <a:avLst/>
          </a:prstGeom>
          <a:noFill/>
        </p:spPr>
        <p:txBody>
          <a:bodyPr wrap="square" rtlCol="0">
            <a:spAutoFit/>
          </a:bodyPr>
          <a:lstStyle/>
          <a:p>
            <a:r>
              <a:rPr lang="en-US" sz="3600" b="1" dirty="0" smtClean="0">
                <a:solidFill>
                  <a:schemeClr val="accent3">
                    <a:lumMod val="75000"/>
                  </a:schemeClr>
                </a:solidFill>
              </a:rPr>
              <a:t>STAR  TO  DELTA  CONVERSATION</a:t>
            </a:r>
            <a:endParaRPr lang="en-US" sz="3600" b="1" dirty="0">
              <a:solidFill>
                <a:schemeClr val="accent3">
                  <a:lumMod val="75000"/>
                </a:schemeClr>
              </a:solidFill>
            </a:endParaRPr>
          </a:p>
        </p:txBody>
      </p:sp>
    </p:spTree>
  </p:cSld>
  <p:clrMapOvr>
    <a:masterClrMapping/>
  </p:clrMapOvr>
  <p:transition advClick="0"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formula-38.jpg"/>
          <p:cNvPicPr>
            <a:picLocks noChangeAspect="1"/>
          </p:cNvPicPr>
          <p:nvPr/>
        </p:nvPicPr>
        <p:blipFill>
          <a:blip r:embed="rId2"/>
          <a:stretch>
            <a:fillRect/>
          </a:stretch>
        </p:blipFill>
        <p:spPr>
          <a:xfrm>
            <a:off x="1" y="1097805"/>
            <a:ext cx="12191999" cy="5760195"/>
          </a:xfrm>
          <a:prstGeom prst="rect">
            <a:avLst/>
          </a:prstGeom>
        </p:spPr>
      </p:pic>
      <p:sp>
        <p:nvSpPr>
          <p:cNvPr id="3" name="TextBox 2"/>
          <p:cNvSpPr txBox="1"/>
          <p:nvPr/>
        </p:nvSpPr>
        <p:spPr>
          <a:xfrm>
            <a:off x="674557" y="239843"/>
            <a:ext cx="10732957" cy="707886"/>
          </a:xfrm>
          <a:prstGeom prst="rect">
            <a:avLst/>
          </a:prstGeom>
          <a:noFill/>
        </p:spPr>
        <p:txBody>
          <a:bodyPr wrap="square" rtlCol="0">
            <a:spAutoFit/>
          </a:bodyPr>
          <a:lstStyle/>
          <a:p>
            <a:r>
              <a:rPr lang="en-US" sz="4000" dirty="0" smtClean="0"/>
              <a:t>DELTA TO STAR CONVERSATION </a:t>
            </a:r>
            <a:endParaRPr lang="en-US" sz="4000" dirty="0"/>
          </a:p>
        </p:txBody>
      </p:sp>
    </p:spTree>
  </p:cSld>
  <p:clrMapOvr>
    <a:masterClrMapping/>
  </p:clrMapOvr>
  <p:transition advClick="0" advTm="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685804"/>
            <a:ext cx="9042400" cy="5293757"/>
          </a:xfrm>
          <a:prstGeom prst="rect">
            <a:avLst/>
          </a:prstGeom>
          <a:noFill/>
        </p:spPr>
        <p:txBody>
          <a:bodyPr wrap="square" rtlCol="0">
            <a:spAutoFit/>
          </a:bodyPr>
          <a:lstStyle/>
          <a:p>
            <a:r>
              <a:rPr lang="en-US" sz="80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PRESENTED BY :</a:t>
            </a:r>
            <a:r>
              <a:rPr lang="en-U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p>
          <a:p>
            <a:endParaRPr lang="en-US" dirty="0" smtClean="0"/>
          </a:p>
          <a:p>
            <a:endParaRPr lang="en-US" dirty="0" smtClean="0"/>
          </a:p>
          <a:p>
            <a:endParaRPr lang="en-US" dirty="0" smtClean="0"/>
          </a:p>
          <a:p>
            <a:r>
              <a:rPr lang="en-US" dirty="0" smtClean="0"/>
              <a:t>	                       </a:t>
            </a: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KEYUR   BHUT</a:t>
            </a:r>
            <a:endPar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r>
              <a:rPr lang="en-US" sz="5400" i="1" dirty="0">
                <a:solidFill>
                  <a:schemeClr val="tx2">
                    <a:lumMod val="75000"/>
                  </a:schemeClr>
                </a:solidFill>
              </a:rPr>
              <a:t> </a:t>
            </a:r>
            <a:r>
              <a:rPr lang="en-US" sz="5400" i="1" dirty="0" smtClean="0">
                <a:solidFill>
                  <a:schemeClr val="tx2">
                    <a:lumMod val="75000"/>
                  </a:schemeClr>
                </a:solidFill>
              </a:rPr>
              <a:t>  	</a:t>
            </a:r>
            <a:r>
              <a:rPr lang="en-US" i="1" dirty="0" smtClean="0"/>
              <a:t>	</a:t>
            </a:r>
            <a:endParaRPr lang="en-US" sz="6000" i="1" dirty="0" smtClean="0">
              <a:solidFill>
                <a:schemeClr val="tx2">
                  <a:lumMod val="75000"/>
                </a:schemeClr>
              </a:solidFill>
            </a:endParaRPr>
          </a:p>
          <a:p>
            <a:r>
              <a:rPr lang="en-US" i="1" dirty="0" smtClean="0">
                <a:solidFill>
                  <a:schemeClr val="tx2">
                    <a:lumMod val="75000"/>
                  </a:schemeClr>
                </a:solidFill>
              </a:rPr>
              <a:t>	</a:t>
            </a:r>
            <a:endParaRPr lang="en-US" sz="5400" i="1"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AAE6CE31-6D46-46D0-B94A-2E6FFC992AA6}" type="slidenum">
              <a:rPr lang="en-US" smtClean="0"/>
              <a:pPr/>
              <a:t>14</a:t>
            </a:fld>
            <a:endParaRPr lang="en-US"/>
          </a:p>
        </p:txBody>
      </p:sp>
    </p:spTree>
  </p:cSld>
  <p:clrMapOvr>
    <a:masterClrMapping/>
  </p:clrMapOvr>
  <p:transition spd="med" advClick="0" advTm="3000">
    <p:randomBar dir="vert"/>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4" end="4"/>
                                            </p:txEl>
                                          </p:spTgt>
                                        </p:tgtEl>
                                        <p:attrNameLst>
                                          <p:attrName>ppt_h</p:attrName>
                                        </p:attrNameLst>
                                      </p:cBhvr>
                                      <p:tavLst>
                                        <p:tav tm="0">
                                          <p:val>
                                            <p:fltVal val="0"/>
                                          </p:val>
                                        </p:tav>
                                        <p:tav tm="100000">
                                          <p:val>
                                            <p:strVal val="#ppt_h"/>
                                          </p:val>
                                        </p:tav>
                                      </p:tavLst>
                                    </p:anim>
                                    <p:anim calcmode="lin" valueType="num">
                                      <p:cBhvr>
                                        <p:cTn id="15" dur="500" fill="hold"/>
                                        <p:tgtEl>
                                          <p:spTgt spid="2">
                                            <p:txEl>
                                              <p:pRg st="4" end="4"/>
                                            </p:txEl>
                                          </p:spTgt>
                                        </p:tgtEl>
                                        <p:attrNameLst>
                                          <p:attrName>style.rotation</p:attrName>
                                        </p:attrNameLst>
                                      </p:cBhvr>
                                      <p:tavLst>
                                        <p:tav tm="0">
                                          <p:val>
                                            <p:fltVal val="360"/>
                                          </p:val>
                                        </p:tav>
                                        <p:tav tm="100000">
                                          <p:val>
                                            <p:fltVal val="0"/>
                                          </p:val>
                                        </p:tav>
                                      </p:tavLst>
                                    </p:anim>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1076059">
            <a:off x="123394" y="2239025"/>
            <a:ext cx="11972905" cy="1631216"/>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sz="10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Thank You</a:t>
            </a:r>
            <a:endParaRPr lang="en-US" sz="10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p:txBody>
      </p:sp>
      <p:sp>
        <p:nvSpPr>
          <p:cNvPr id="7" name="Sun 6"/>
          <p:cNvSpPr/>
          <p:nvPr/>
        </p:nvSpPr>
        <p:spPr>
          <a:xfrm>
            <a:off x="1320800" y="0"/>
            <a:ext cx="2032000" cy="22098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AAE6CE31-6D46-46D0-B94A-2E6FFC992AA6}" type="slidenum">
              <a:rPr lang="en-US" smtClean="0"/>
              <a:pPr/>
              <a:t>15</a:t>
            </a:fld>
            <a:endParaRPr lang="en-US"/>
          </a:p>
        </p:txBody>
      </p:sp>
    </p:spTree>
  </p:cSld>
  <p:clrMapOvr>
    <a:masterClrMapping/>
  </p:clrMapOvr>
  <p:transition spd="med" advClick="0" advTm="5000">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70" decel="100000"/>
                                        <p:tgtEl>
                                          <p:spTgt spid="3">
                                            <p:txEl>
                                              <p:pRg st="0" end="0"/>
                                            </p:txEl>
                                          </p:spTgt>
                                        </p:tgtEl>
                                      </p:cBhvr>
                                    </p:animEffect>
                                    <p:animScale>
                                      <p:cBhvr>
                                        <p:cTn id="16" dur="770" decel="100000"/>
                                        <p:tgtEl>
                                          <p:spTgt spid="3">
                                            <p:txEl>
                                              <p:pRg st="0" end="0"/>
                                            </p:txEl>
                                          </p:spTgt>
                                        </p:tgtEl>
                                      </p:cBhvr>
                                      <p:from x="10000" y="10000"/>
                                      <p:to x="200000" y="450000"/>
                                    </p:animScale>
                                    <p:animScale>
                                      <p:cBhvr>
                                        <p:cTn id="17" dur="1230" accel="100000" fill="hold">
                                          <p:stCondLst>
                                            <p:cond delay="770"/>
                                          </p:stCondLst>
                                        </p:cTn>
                                        <p:tgtEl>
                                          <p:spTgt spid="3">
                                            <p:txEl>
                                              <p:pRg st="0" end="0"/>
                                            </p:txEl>
                                          </p:spTgt>
                                        </p:tgtEl>
                                      </p:cBhvr>
                                      <p:from x="200000" y="450000"/>
                                      <p:to x="100000" y="100000"/>
                                    </p:animScale>
                                    <p:set>
                                      <p:cBhvr>
                                        <p:cTn id="18" dur="770" fill="hold"/>
                                        <p:tgtEl>
                                          <p:spTgt spid="3">
                                            <p:txEl>
                                              <p:pRg st="0" end="0"/>
                                            </p:txEl>
                                          </p:spTgt>
                                        </p:tgtEl>
                                        <p:attrNameLst>
                                          <p:attrName>ppt_x</p:attrName>
                                        </p:attrNameLst>
                                      </p:cBhvr>
                                      <p:to>
                                        <p:strVal val="(0.5)"/>
                                      </p:to>
                                    </p:set>
                                    <p:anim from="(0.5)" to="(#ppt_x)" calcmode="lin" valueType="num">
                                      <p:cBhvr>
                                        <p:cTn id="19" dur="1230" accel="100000" fill="hold">
                                          <p:stCondLst>
                                            <p:cond delay="770"/>
                                          </p:stCondLst>
                                        </p:cTn>
                                        <p:tgtEl>
                                          <p:spTgt spid="3">
                                            <p:txEl>
                                              <p:pRg st="0" end="0"/>
                                            </p:txEl>
                                          </p:spTgt>
                                        </p:tgtEl>
                                        <p:attrNameLst>
                                          <p:attrName>ppt_x</p:attrName>
                                        </p:attrNameLst>
                                      </p:cBhvr>
                                    </p:anim>
                                    <p:set>
                                      <p:cBhvr>
                                        <p:cTn id="20" dur="770" fill="hold"/>
                                        <p:tgtEl>
                                          <p:spTgt spid="3">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602282">
            <a:off x="1902709" y="1257327"/>
            <a:ext cx="9245600" cy="1569660"/>
          </a:xfrm>
          <a:prstGeom prst="rect">
            <a:avLst/>
          </a:prstGeom>
          <a:noFill/>
        </p:spPr>
        <p:txBody>
          <a:bodyPr wrap="square" rtlCol="0">
            <a:spAutoFit/>
          </a:bodyPr>
          <a:lstStyle/>
          <a:p>
            <a:r>
              <a:rPr lang="en-US" sz="9600" dirty="0" smtClean="0"/>
              <a:t>    </a:t>
            </a:r>
            <a:r>
              <a:rPr lang="en-US" sz="9600" b="1" i="1" u="sng" dirty="0" smtClean="0">
                <a:solidFill>
                  <a:schemeClr val="accent2">
                    <a:lumMod val="60000"/>
                    <a:lumOff val="40000"/>
                  </a:schemeClr>
                </a:solidFill>
              </a:rPr>
              <a:t>THE</a:t>
            </a:r>
            <a:r>
              <a:rPr lang="en-US" sz="9600" i="1" u="sng" dirty="0" smtClean="0">
                <a:solidFill>
                  <a:schemeClr val="accent2">
                    <a:lumMod val="60000"/>
                    <a:lumOff val="40000"/>
                  </a:schemeClr>
                </a:solidFill>
              </a:rPr>
              <a:t> </a:t>
            </a:r>
            <a:endParaRPr lang="en-US" sz="9600" i="1" u="sng" dirty="0">
              <a:solidFill>
                <a:schemeClr val="accent2">
                  <a:lumMod val="60000"/>
                  <a:lumOff val="40000"/>
                </a:schemeClr>
              </a:solidFill>
            </a:endParaRPr>
          </a:p>
        </p:txBody>
      </p:sp>
      <p:sp>
        <p:nvSpPr>
          <p:cNvPr id="5" name="TextBox 4"/>
          <p:cNvSpPr txBox="1"/>
          <p:nvPr/>
        </p:nvSpPr>
        <p:spPr>
          <a:xfrm rot="19670366">
            <a:off x="3043792" y="3168565"/>
            <a:ext cx="7315200" cy="1569660"/>
          </a:xfrm>
          <a:prstGeom prst="rect">
            <a:avLst/>
          </a:prstGeom>
          <a:noFill/>
        </p:spPr>
        <p:txBody>
          <a:bodyPr wrap="square" rtlCol="0">
            <a:spAutoFit/>
          </a:bodyPr>
          <a:lstStyle/>
          <a:p>
            <a:r>
              <a:rPr lang="en-US" sz="9600" dirty="0" smtClean="0"/>
              <a:t>     </a:t>
            </a:r>
            <a:r>
              <a:rPr lang="en-US" sz="9600" b="1" i="1" u="sng" dirty="0" smtClean="0">
                <a:solidFill>
                  <a:schemeClr val="accent2">
                    <a:lumMod val="60000"/>
                    <a:lumOff val="40000"/>
                  </a:schemeClr>
                </a:solidFill>
              </a:rPr>
              <a:t>END</a:t>
            </a:r>
            <a:endParaRPr lang="en-US" sz="9600" b="1" i="1" u="sng" dirty="0">
              <a:solidFill>
                <a:schemeClr val="accent2">
                  <a:lumMod val="60000"/>
                  <a:lumOff val="40000"/>
                </a:schemeClr>
              </a:solidFill>
            </a:endParaRPr>
          </a:p>
        </p:txBody>
      </p:sp>
      <p:sp>
        <p:nvSpPr>
          <p:cNvPr id="6" name="Slide Number Placeholder 5"/>
          <p:cNvSpPr>
            <a:spLocks noGrp="1"/>
          </p:cNvSpPr>
          <p:nvPr>
            <p:ph type="sldNum" sz="quarter" idx="12"/>
          </p:nvPr>
        </p:nvSpPr>
        <p:spPr/>
        <p:txBody>
          <a:bodyPr/>
          <a:lstStyle/>
          <a:p>
            <a:fld id="{AAE6CE31-6D46-46D0-B94A-2E6FFC992AA6}" type="slidenum">
              <a:rPr lang="en-US" smtClean="0"/>
              <a:pPr/>
              <a:t>16</a:t>
            </a:fld>
            <a:endParaRPr lang="en-US"/>
          </a:p>
        </p:txBody>
      </p:sp>
    </p:spTree>
  </p:cSld>
  <p:clrMapOvr>
    <a:masterClrMapping/>
  </p:clrMapOvr>
  <p:transition spd="med" advClick="0" advTm="5000">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iterate type="lt">
                                    <p:tmPct val="0"/>
                                  </p:iterate>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344" y="0"/>
            <a:ext cx="7089731" cy="923330"/>
          </a:xfrm>
          <a:prstGeom prst="rect">
            <a:avLst/>
          </a:prstGeom>
          <a:noFill/>
        </p:spPr>
        <p:txBody>
          <a:bodyPr wrap="square" rtlCol="0">
            <a:spAutoFit/>
          </a:bodyPr>
          <a:lstStyle/>
          <a:p>
            <a:r>
              <a:rPr lang="en-US" sz="54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PREPARED  BY :-</a:t>
            </a:r>
            <a:endParaRPr lang="en-US" sz="54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615857" y="1440495"/>
            <a:ext cx="6889315" cy="4154984"/>
          </a:xfrm>
          <a:prstGeom prst="rect">
            <a:avLst/>
          </a:prstGeom>
          <a:noFill/>
        </p:spPr>
        <p:txBody>
          <a:bodyPr wrap="square" rtlCol="0">
            <a:spAutoFit/>
          </a:bodyPr>
          <a:lstStyle/>
          <a:p>
            <a:r>
              <a:rPr lang="en-US" sz="2400" b="1" i="1" dirty="0" smtClean="0">
                <a:solidFill>
                  <a:schemeClr val="accent1">
                    <a:lumMod val="50000"/>
                  </a:schemeClr>
                </a:solidFill>
                <a:latin typeface="Berlin Sans FB Demi" panose="020E0802020502020306" pitchFamily="34" charset="0"/>
                <a:cs typeface="Miriam" panose="020B0502050101010101" pitchFamily="34" charset="-79"/>
              </a:rPr>
              <a:t>                         1)  BALDANIA  MUKESH</a:t>
            </a:r>
          </a:p>
          <a:p>
            <a:r>
              <a:rPr lang="en-US" sz="2400" b="1" i="1" dirty="0" smtClean="0">
                <a:solidFill>
                  <a:schemeClr val="accent1">
                    <a:lumMod val="50000"/>
                  </a:schemeClr>
                </a:solidFill>
                <a:latin typeface="Berlin Sans FB Demi" panose="020E0802020502020306" pitchFamily="34" charset="0"/>
                <a:cs typeface="Miriam" panose="020B0502050101010101" pitchFamily="34" charset="-79"/>
              </a:rPr>
              <a:t>		2)  BHANBHANIA  URMESH</a:t>
            </a:r>
          </a:p>
          <a:p>
            <a:r>
              <a:rPr lang="en-US" sz="2400" b="1" i="1" dirty="0" smtClean="0">
                <a:solidFill>
                  <a:schemeClr val="accent1">
                    <a:lumMod val="50000"/>
                  </a:schemeClr>
                </a:solidFill>
                <a:latin typeface="Berlin Sans FB Demi" panose="020E0802020502020306" pitchFamily="34" charset="0"/>
                <a:cs typeface="Miriam" panose="020B0502050101010101" pitchFamily="34" charset="-79"/>
              </a:rPr>
              <a:t>		3)  BARAIYA  YOGESH</a:t>
            </a:r>
          </a:p>
          <a:p>
            <a:r>
              <a:rPr lang="en-US" sz="2400" b="1" i="1" dirty="0" smtClean="0">
                <a:solidFill>
                  <a:schemeClr val="accent1">
                    <a:lumMod val="50000"/>
                  </a:schemeClr>
                </a:solidFill>
                <a:latin typeface="Berlin Sans FB Demi" panose="020E0802020502020306" pitchFamily="34" charset="0"/>
                <a:cs typeface="Miriam" panose="020B0502050101010101" pitchFamily="34" charset="-79"/>
              </a:rPr>
              <a:t>		4)  BHALANI  HARDIK</a:t>
            </a:r>
          </a:p>
          <a:p>
            <a:r>
              <a:rPr lang="en-US" sz="2400" b="1" i="1" dirty="0" smtClean="0">
                <a:solidFill>
                  <a:schemeClr val="accent1">
                    <a:lumMod val="50000"/>
                  </a:schemeClr>
                </a:solidFill>
                <a:latin typeface="Berlin Sans FB Demi" panose="020E0802020502020306" pitchFamily="34" charset="0"/>
                <a:cs typeface="Miriam" panose="020B0502050101010101" pitchFamily="34" charset="-79"/>
              </a:rPr>
              <a:t>		5)  BHATT  VISHAL</a:t>
            </a:r>
          </a:p>
          <a:p>
            <a:r>
              <a:rPr lang="en-US" sz="2400" b="1" i="1" dirty="0" smtClean="0">
                <a:solidFill>
                  <a:schemeClr val="accent1">
                    <a:lumMod val="50000"/>
                  </a:schemeClr>
                </a:solidFill>
                <a:latin typeface="Berlin Sans FB Demi" panose="020E0802020502020306" pitchFamily="34" charset="0"/>
                <a:cs typeface="Miriam" panose="020B0502050101010101" pitchFamily="34" charset="-79"/>
              </a:rPr>
              <a:t>		6)  BHUT KEYUR</a:t>
            </a:r>
          </a:p>
          <a:p>
            <a:r>
              <a:rPr lang="en-US" sz="2400" b="1" i="1" dirty="0" smtClean="0">
                <a:solidFill>
                  <a:schemeClr val="accent1">
                    <a:lumMod val="50000"/>
                  </a:schemeClr>
                </a:solidFill>
                <a:latin typeface="Berlin Sans FB Demi" panose="020E0802020502020306" pitchFamily="34" charset="0"/>
                <a:cs typeface="Miriam" panose="020B0502050101010101" pitchFamily="34" charset="-79"/>
              </a:rPr>
              <a:t>		7)  CHAUHAN  PRATAP</a:t>
            </a:r>
          </a:p>
          <a:p>
            <a:r>
              <a:rPr lang="en-US" sz="2400" b="1" i="1" dirty="0" smtClean="0">
                <a:solidFill>
                  <a:schemeClr val="accent1">
                    <a:lumMod val="50000"/>
                  </a:schemeClr>
                </a:solidFill>
                <a:latin typeface="Berlin Sans FB Demi" panose="020E0802020502020306" pitchFamily="34" charset="0"/>
                <a:cs typeface="Miriam" panose="020B0502050101010101" pitchFamily="34" charset="-79"/>
              </a:rPr>
              <a:t>		8)  CHAUHAN  VIRAL</a:t>
            </a:r>
          </a:p>
          <a:p>
            <a:r>
              <a:rPr lang="en-US" sz="2400" b="1" i="1" dirty="0" smtClean="0">
                <a:solidFill>
                  <a:schemeClr val="accent1">
                    <a:lumMod val="50000"/>
                  </a:schemeClr>
                </a:solidFill>
                <a:latin typeface="Berlin Sans FB Demi" panose="020E0802020502020306" pitchFamily="34" charset="0"/>
                <a:cs typeface="Miriam" panose="020B0502050101010101" pitchFamily="34" charset="-79"/>
              </a:rPr>
              <a:t>		9)  CHAVDA  RAVINA</a:t>
            </a:r>
          </a:p>
          <a:p>
            <a:r>
              <a:rPr lang="en-US" sz="2400" b="1" i="1" dirty="0" smtClean="0">
                <a:solidFill>
                  <a:schemeClr val="accent1">
                    <a:lumMod val="50000"/>
                  </a:schemeClr>
                </a:solidFill>
                <a:latin typeface="Berlin Sans FB Demi" panose="020E0802020502020306" pitchFamily="34" charset="0"/>
                <a:cs typeface="Miriam" panose="020B0502050101010101" pitchFamily="34" charset="-79"/>
              </a:rPr>
              <a:t>	           10)  DABHI  KALPESH</a:t>
            </a:r>
          </a:p>
          <a:p>
            <a:endParaRPr lang="en-US" sz="2400" dirty="0">
              <a:solidFill>
                <a:schemeClr val="accent1">
                  <a:lumMod val="50000"/>
                </a:schemeClr>
              </a:solidFill>
            </a:endParaRPr>
          </a:p>
        </p:txBody>
      </p:sp>
    </p:spTree>
    <p:extLst>
      <p:ext uri="{BB962C8B-B14F-4D97-AF65-F5344CB8AC3E}">
        <p14:creationId xmlns:p14="http://schemas.microsoft.com/office/powerpoint/2010/main" xmlns="" val="87939701"/>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3095" y="1"/>
            <a:ext cx="8166971" cy="707886"/>
          </a:xfrm>
          <a:prstGeom prst="rect">
            <a:avLst/>
          </a:prstGeom>
          <a:noFill/>
        </p:spPr>
        <p:txBody>
          <a:bodyPr wrap="square" rtlCol="0">
            <a:spAutoFit/>
          </a:bodyPr>
          <a:lstStyle/>
          <a:p>
            <a:r>
              <a:rPr lang="en-US" sz="4000" b="1" u="sng" dirty="0" smtClean="0">
                <a:latin typeface="Berlin Sans FB Demi" panose="020E0802020502020306" pitchFamily="34" charset="0"/>
              </a:rPr>
              <a:t>ELEMENTS  OF  ELECTRICAL</a:t>
            </a:r>
          </a:p>
        </p:txBody>
      </p:sp>
      <p:sp>
        <p:nvSpPr>
          <p:cNvPr id="3" name="TextBox 2"/>
          <p:cNvSpPr txBox="1"/>
          <p:nvPr/>
        </p:nvSpPr>
        <p:spPr>
          <a:xfrm>
            <a:off x="3958224" y="814194"/>
            <a:ext cx="6275541" cy="769441"/>
          </a:xfrm>
          <a:prstGeom prst="rect">
            <a:avLst/>
          </a:prstGeom>
          <a:noFill/>
        </p:spPr>
        <p:txBody>
          <a:bodyPr wrap="square" rtlCol="0">
            <a:spAutoFit/>
          </a:bodyPr>
          <a:lstStyle/>
          <a:p>
            <a:r>
              <a:rPr lang="en-US" sz="4400" b="1" u="sng" dirty="0" smtClean="0">
                <a:latin typeface="Berlin Sans FB Demi" panose="020E0802020502020306" pitchFamily="34" charset="0"/>
              </a:rPr>
              <a:t>ENGINEERING</a:t>
            </a:r>
            <a:endParaRPr lang="en-US" sz="4400" b="1" u="sng" dirty="0">
              <a:latin typeface="Berlin Sans FB Demi" panose="020E0802020502020306" pitchFamily="34" charset="0"/>
            </a:endParaRPr>
          </a:p>
        </p:txBody>
      </p:sp>
      <p:sp>
        <p:nvSpPr>
          <p:cNvPr id="4" name="TextBox 3"/>
          <p:cNvSpPr txBox="1"/>
          <p:nvPr/>
        </p:nvSpPr>
        <p:spPr>
          <a:xfrm>
            <a:off x="4096011" y="2354896"/>
            <a:ext cx="4684735" cy="646331"/>
          </a:xfrm>
          <a:prstGeom prst="rect">
            <a:avLst/>
          </a:prstGeom>
          <a:noFill/>
        </p:spPr>
        <p:txBody>
          <a:bodyPr wrap="square" rtlCol="0">
            <a:spAutoFit/>
          </a:bodyPr>
          <a:lstStyle/>
          <a:p>
            <a:r>
              <a:rPr lang="en-US" sz="3600" b="1" dirty="0" smtClean="0">
                <a:solidFill>
                  <a:srgbClr val="FFC000"/>
                </a:solidFill>
              </a:rPr>
              <a:t>CHAPTER :- 1</a:t>
            </a:r>
            <a:endParaRPr lang="en-US" sz="3600" b="1" dirty="0">
              <a:solidFill>
                <a:srgbClr val="FFC000"/>
              </a:solidFill>
            </a:endParaRPr>
          </a:p>
        </p:txBody>
      </p:sp>
      <p:sp>
        <p:nvSpPr>
          <p:cNvPr id="5" name="TextBox 4"/>
          <p:cNvSpPr txBox="1"/>
          <p:nvPr/>
        </p:nvSpPr>
        <p:spPr>
          <a:xfrm>
            <a:off x="3278779" y="3253380"/>
            <a:ext cx="5904411" cy="646331"/>
          </a:xfrm>
          <a:prstGeom prst="rect">
            <a:avLst/>
          </a:prstGeom>
          <a:noFill/>
        </p:spPr>
        <p:txBody>
          <a:bodyPr wrap="square" rtlCol="0">
            <a:spAutoFit/>
          </a:bodyPr>
          <a:lstStyle/>
          <a:p>
            <a:r>
              <a:rPr lang="en-US" sz="3600" b="1" u="sng" dirty="0" smtClean="0">
                <a:solidFill>
                  <a:schemeClr val="accent3">
                    <a:lumMod val="75000"/>
                  </a:schemeClr>
                </a:solidFill>
              </a:rPr>
              <a:t>ELEMENTRY  CONCEPT</a:t>
            </a:r>
          </a:p>
        </p:txBody>
      </p:sp>
    </p:spTree>
    <p:extLst>
      <p:ext uri="{BB962C8B-B14F-4D97-AF65-F5344CB8AC3E}">
        <p14:creationId xmlns:p14="http://schemas.microsoft.com/office/powerpoint/2010/main" xmlns="" val="1371790188"/>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amond(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allAtOnce"/>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240972" y="1254036"/>
            <a:ext cx="522515" cy="431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51314" y="1177185"/>
            <a:ext cx="5329647" cy="584775"/>
          </a:xfrm>
          <a:prstGeom prst="rect">
            <a:avLst/>
          </a:prstGeom>
          <a:noFill/>
        </p:spPr>
        <p:txBody>
          <a:bodyPr wrap="square" rtlCol="0">
            <a:spAutoFit/>
          </a:bodyPr>
          <a:lstStyle/>
          <a:p>
            <a:r>
              <a:rPr lang="en-US" sz="3200" dirty="0" smtClean="0"/>
              <a:t>INTRODUCTION</a:t>
            </a:r>
            <a:endParaRPr lang="en-US" sz="3200" dirty="0"/>
          </a:p>
        </p:txBody>
      </p:sp>
      <p:pic>
        <p:nvPicPr>
          <p:cNvPr id="5" name="Picture 4"/>
          <p:cNvPicPr>
            <a:picLocks noChangeAspect="1"/>
          </p:cNvPicPr>
          <p:nvPr/>
        </p:nvPicPr>
        <p:blipFill>
          <a:blip r:embed="rId2"/>
          <a:stretch>
            <a:fillRect/>
          </a:stretch>
        </p:blipFill>
        <p:spPr>
          <a:xfrm>
            <a:off x="1220897" y="2077844"/>
            <a:ext cx="542591" cy="481626"/>
          </a:xfrm>
          <a:prstGeom prst="rect">
            <a:avLst/>
          </a:prstGeom>
        </p:spPr>
      </p:pic>
      <p:sp>
        <p:nvSpPr>
          <p:cNvPr id="6" name="TextBox 5"/>
          <p:cNvSpPr txBox="1"/>
          <p:nvPr/>
        </p:nvSpPr>
        <p:spPr>
          <a:xfrm>
            <a:off x="2351315" y="2026270"/>
            <a:ext cx="5760720" cy="584775"/>
          </a:xfrm>
          <a:prstGeom prst="rect">
            <a:avLst/>
          </a:prstGeom>
          <a:noFill/>
        </p:spPr>
        <p:txBody>
          <a:bodyPr wrap="square" rtlCol="0">
            <a:spAutoFit/>
          </a:bodyPr>
          <a:lstStyle/>
          <a:p>
            <a:r>
              <a:rPr lang="en-US" sz="3200" dirty="0" smtClean="0"/>
              <a:t>IDEAL  CIRCUIT  ELEMENTS</a:t>
            </a:r>
            <a:endParaRPr lang="en-US" sz="3200" dirty="0"/>
          </a:p>
        </p:txBody>
      </p:sp>
      <p:pic>
        <p:nvPicPr>
          <p:cNvPr id="7" name="Picture 6"/>
          <p:cNvPicPr>
            <a:picLocks noChangeAspect="1"/>
          </p:cNvPicPr>
          <p:nvPr/>
        </p:nvPicPr>
        <p:blipFill>
          <a:blip r:embed="rId3"/>
          <a:stretch>
            <a:fillRect/>
          </a:stretch>
        </p:blipFill>
        <p:spPr>
          <a:xfrm>
            <a:off x="1240973" y="2952205"/>
            <a:ext cx="542591" cy="481626"/>
          </a:xfrm>
          <a:prstGeom prst="rect">
            <a:avLst/>
          </a:prstGeom>
        </p:spPr>
      </p:pic>
      <p:sp>
        <p:nvSpPr>
          <p:cNvPr id="8" name="TextBox 7"/>
          <p:cNvSpPr txBox="1"/>
          <p:nvPr/>
        </p:nvSpPr>
        <p:spPr>
          <a:xfrm>
            <a:off x="2351315" y="2872129"/>
            <a:ext cx="5120640" cy="646331"/>
          </a:xfrm>
          <a:prstGeom prst="rect">
            <a:avLst/>
          </a:prstGeom>
          <a:noFill/>
        </p:spPr>
        <p:txBody>
          <a:bodyPr wrap="square" rtlCol="0">
            <a:spAutoFit/>
          </a:bodyPr>
          <a:lstStyle/>
          <a:p>
            <a:r>
              <a:rPr lang="en-US" sz="3600" dirty="0" smtClean="0"/>
              <a:t>SOURCE  OF  ENERGY</a:t>
            </a:r>
            <a:endParaRPr lang="en-US" sz="3600" dirty="0"/>
          </a:p>
        </p:txBody>
      </p:sp>
      <p:pic>
        <p:nvPicPr>
          <p:cNvPr id="9" name="Picture 8"/>
          <p:cNvPicPr>
            <a:picLocks noChangeAspect="1"/>
          </p:cNvPicPr>
          <p:nvPr/>
        </p:nvPicPr>
        <p:blipFill>
          <a:blip r:embed="rId3"/>
          <a:stretch>
            <a:fillRect/>
          </a:stretch>
        </p:blipFill>
        <p:spPr>
          <a:xfrm>
            <a:off x="1240973" y="3826566"/>
            <a:ext cx="542591" cy="481626"/>
          </a:xfrm>
          <a:prstGeom prst="rect">
            <a:avLst/>
          </a:prstGeom>
        </p:spPr>
      </p:pic>
      <p:sp>
        <p:nvSpPr>
          <p:cNvPr id="10" name="TextBox 9"/>
          <p:cNvSpPr txBox="1"/>
          <p:nvPr/>
        </p:nvSpPr>
        <p:spPr>
          <a:xfrm>
            <a:off x="2390505" y="3708886"/>
            <a:ext cx="5290457" cy="646331"/>
          </a:xfrm>
          <a:prstGeom prst="rect">
            <a:avLst/>
          </a:prstGeom>
          <a:noFill/>
        </p:spPr>
        <p:txBody>
          <a:bodyPr wrap="square" rtlCol="0">
            <a:spAutoFit/>
          </a:bodyPr>
          <a:lstStyle/>
          <a:p>
            <a:r>
              <a:rPr lang="en-US" sz="3600" dirty="0" smtClean="0"/>
              <a:t>OHM’S  LAW</a:t>
            </a:r>
            <a:endParaRPr lang="en-US" sz="3600" dirty="0"/>
          </a:p>
        </p:txBody>
      </p:sp>
      <p:pic>
        <p:nvPicPr>
          <p:cNvPr id="11" name="Picture 10"/>
          <p:cNvPicPr>
            <a:picLocks noChangeAspect="1"/>
          </p:cNvPicPr>
          <p:nvPr/>
        </p:nvPicPr>
        <p:blipFill>
          <a:blip r:embed="rId3"/>
          <a:stretch>
            <a:fillRect/>
          </a:stretch>
        </p:blipFill>
        <p:spPr>
          <a:xfrm>
            <a:off x="1220895" y="4700927"/>
            <a:ext cx="542591" cy="481626"/>
          </a:xfrm>
          <a:prstGeom prst="rect">
            <a:avLst/>
          </a:prstGeom>
        </p:spPr>
      </p:pic>
      <p:sp>
        <p:nvSpPr>
          <p:cNvPr id="12" name="TextBox 11"/>
          <p:cNvSpPr txBox="1"/>
          <p:nvPr/>
        </p:nvSpPr>
        <p:spPr>
          <a:xfrm>
            <a:off x="2351315" y="4616301"/>
            <a:ext cx="6309360" cy="646331"/>
          </a:xfrm>
          <a:prstGeom prst="rect">
            <a:avLst/>
          </a:prstGeom>
          <a:noFill/>
        </p:spPr>
        <p:txBody>
          <a:bodyPr wrap="square" rtlCol="0">
            <a:spAutoFit/>
          </a:bodyPr>
          <a:lstStyle/>
          <a:p>
            <a:r>
              <a:rPr lang="en-US" sz="3600" dirty="0" smtClean="0"/>
              <a:t>TYPES  OF  NETWORKS</a:t>
            </a:r>
            <a:endParaRPr lang="en-US" sz="3600" dirty="0"/>
          </a:p>
        </p:txBody>
      </p:sp>
      <p:pic>
        <p:nvPicPr>
          <p:cNvPr id="14" name="Picture 13"/>
          <p:cNvPicPr>
            <a:picLocks noChangeAspect="1"/>
          </p:cNvPicPr>
          <p:nvPr/>
        </p:nvPicPr>
        <p:blipFill>
          <a:blip r:embed="rId3"/>
          <a:stretch>
            <a:fillRect/>
          </a:stretch>
        </p:blipFill>
        <p:spPr>
          <a:xfrm>
            <a:off x="1240973" y="5575288"/>
            <a:ext cx="542591" cy="481626"/>
          </a:xfrm>
          <a:prstGeom prst="rect">
            <a:avLst/>
          </a:prstGeom>
        </p:spPr>
      </p:pic>
      <p:sp>
        <p:nvSpPr>
          <p:cNvPr id="15" name="TextBox 14"/>
          <p:cNvSpPr txBox="1"/>
          <p:nvPr/>
        </p:nvSpPr>
        <p:spPr>
          <a:xfrm>
            <a:off x="2351315" y="5523715"/>
            <a:ext cx="5760720" cy="584775"/>
          </a:xfrm>
          <a:prstGeom prst="rect">
            <a:avLst/>
          </a:prstGeom>
          <a:noFill/>
        </p:spPr>
        <p:txBody>
          <a:bodyPr wrap="square" rtlCol="0">
            <a:spAutoFit/>
          </a:bodyPr>
          <a:lstStyle/>
          <a:p>
            <a:r>
              <a:rPr lang="en-US" sz="3200" dirty="0" smtClean="0"/>
              <a:t>KIRCHHOFF’S  LAWS</a:t>
            </a:r>
            <a:endParaRPr lang="en-US" sz="3200" dirty="0"/>
          </a:p>
        </p:txBody>
      </p:sp>
    </p:spTree>
    <p:extLst>
      <p:ext uri="{BB962C8B-B14F-4D97-AF65-F5344CB8AC3E}">
        <p14:creationId xmlns:p14="http://schemas.microsoft.com/office/powerpoint/2010/main" xmlns="" val="698668017"/>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1"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0" fill="hold"/>
                                        <p:tgtEl>
                                          <p:spTgt spid="10"/>
                                        </p:tgtEl>
                                        <p:attrNameLst>
                                          <p:attrName>ppt_x</p:attrName>
                                        </p:attrNameLst>
                                      </p:cBhvr>
                                      <p:tavLst>
                                        <p:tav tm="0">
                                          <p:val>
                                            <p:strVal val="#ppt_x"/>
                                          </p:val>
                                        </p:tav>
                                        <p:tav tm="100000">
                                          <p:val>
                                            <p:strVal val="#ppt_x"/>
                                          </p:val>
                                        </p:tav>
                                      </p:tavLst>
                                    </p:anim>
                                    <p:anim calcmode="lin" valueType="num">
                                      <p:cBhvr additive="base">
                                        <p:cTn id="36"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iterate type="lt">
                                    <p:tmPct val="10000"/>
                                  </p:iterate>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2000"/>
                                        <p:tgtEl>
                                          <p:spTgt spid="15">
                                            <p:txEl>
                                              <p:pRg st="0" end="0"/>
                                            </p:txEl>
                                          </p:spTgt>
                                        </p:tgtEl>
                                      </p:cBhvr>
                                    </p:animEffect>
                                    <p:anim calcmode="lin" valueType="num">
                                      <p:cBhvr>
                                        <p:cTn id="47"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48"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967569" y="705773"/>
            <a:ext cx="522515" cy="4702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4" name="TextBox 3"/>
          <p:cNvSpPr txBox="1"/>
          <p:nvPr/>
        </p:nvSpPr>
        <p:spPr>
          <a:xfrm>
            <a:off x="2740929" y="588398"/>
            <a:ext cx="4637315" cy="769441"/>
          </a:xfrm>
          <a:prstGeom prst="rect">
            <a:avLst/>
          </a:prstGeom>
          <a:noFill/>
        </p:spPr>
        <p:txBody>
          <a:bodyPr wrap="square" rtlCol="0">
            <a:spAutoFit/>
          </a:bodyPr>
          <a:lstStyle/>
          <a:p>
            <a:r>
              <a:rPr lang="en-US" sz="4400" b="1" u="sng" dirty="0" smtClean="0">
                <a:solidFill>
                  <a:srgbClr val="002060"/>
                </a:solidFill>
              </a:rPr>
              <a:t>INTRODUCTION</a:t>
            </a:r>
            <a:endParaRPr lang="en-US" sz="4400" b="1" u="sng" dirty="0">
              <a:solidFill>
                <a:srgbClr val="002060"/>
              </a:solidFill>
            </a:endParaRPr>
          </a:p>
        </p:txBody>
      </p:sp>
      <p:sp>
        <p:nvSpPr>
          <p:cNvPr id="5" name="5-Point Star 4"/>
          <p:cNvSpPr/>
          <p:nvPr/>
        </p:nvSpPr>
        <p:spPr>
          <a:xfrm>
            <a:off x="7514931" y="771276"/>
            <a:ext cx="457200" cy="4441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8313" y="2146854"/>
            <a:ext cx="8772939" cy="584775"/>
          </a:xfrm>
          <a:prstGeom prst="rect">
            <a:avLst/>
          </a:prstGeom>
          <a:noFill/>
        </p:spPr>
        <p:txBody>
          <a:bodyPr wrap="square" rtlCol="0">
            <a:spAutoFit/>
          </a:bodyPr>
          <a:lstStyle/>
          <a:p>
            <a:r>
              <a:rPr lang="en-US" sz="3200" b="1" dirty="0" smtClean="0">
                <a:solidFill>
                  <a:schemeClr val="accent5">
                    <a:lumMod val="40000"/>
                    <a:lumOff val="60000"/>
                  </a:schemeClr>
                </a:solidFill>
              </a:rPr>
              <a:t>EMF					V		</a:t>
            </a:r>
            <a:endParaRPr lang="en-US" sz="3200" b="1" dirty="0">
              <a:solidFill>
                <a:schemeClr val="accent5">
                  <a:lumMod val="40000"/>
                  <a:lumOff val="60000"/>
                </a:schemeClr>
              </a:solidFill>
            </a:endParaRPr>
          </a:p>
        </p:txBody>
      </p:sp>
      <p:sp>
        <p:nvSpPr>
          <p:cNvPr id="7" name="Right Arrow 6"/>
          <p:cNvSpPr/>
          <p:nvPr/>
        </p:nvSpPr>
        <p:spPr>
          <a:xfrm>
            <a:off x="755376" y="2107096"/>
            <a:ext cx="715617" cy="649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35497" y="3067879"/>
            <a:ext cx="715617" cy="649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68557" y="3028013"/>
            <a:ext cx="6780768" cy="584775"/>
          </a:xfrm>
          <a:prstGeom prst="rect">
            <a:avLst/>
          </a:prstGeom>
          <a:noFill/>
        </p:spPr>
        <p:txBody>
          <a:bodyPr wrap="square" rtlCol="0">
            <a:spAutoFit/>
          </a:bodyPr>
          <a:lstStyle/>
          <a:p>
            <a:r>
              <a:rPr lang="en-US" sz="3200" b="1" dirty="0" smtClean="0">
                <a:solidFill>
                  <a:schemeClr val="accent5">
                    <a:lumMod val="40000"/>
                    <a:lumOff val="60000"/>
                  </a:schemeClr>
                </a:solidFill>
              </a:rPr>
              <a:t>CURRENT			</a:t>
            </a:r>
            <a:r>
              <a:rPr lang="en-US" sz="3200" b="1" dirty="0" smtClean="0">
                <a:solidFill>
                  <a:schemeClr val="accent5">
                    <a:lumMod val="40000"/>
                    <a:lumOff val="60000"/>
                  </a:schemeClr>
                </a:solidFill>
              </a:rPr>
              <a:t>	</a:t>
            </a:r>
            <a:r>
              <a:rPr lang="en-US" sz="3200" b="1" dirty="0" smtClean="0">
                <a:solidFill>
                  <a:schemeClr val="accent5">
                    <a:lumMod val="40000"/>
                    <a:lumOff val="60000"/>
                  </a:schemeClr>
                </a:solidFill>
              </a:rPr>
              <a:t>AMP.</a:t>
            </a:r>
            <a:endParaRPr lang="en-US" sz="3200" b="1" dirty="0">
              <a:solidFill>
                <a:schemeClr val="accent5">
                  <a:lumMod val="40000"/>
                  <a:lumOff val="60000"/>
                </a:schemeClr>
              </a:solidFill>
            </a:endParaRPr>
          </a:p>
        </p:txBody>
      </p:sp>
      <p:sp>
        <p:nvSpPr>
          <p:cNvPr id="10" name="Right Arrow 9"/>
          <p:cNvSpPr/>
          <p:nvPr/>
        </p:nvSpPr>
        <p:spPr>
          <a:xfrm>
            <a:off x="728870" y="4055166"/>
            <a:ext cx="715617" cy="649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08313" y="4081672"/>
            <a:ext cx="7655412" cy="584775"/>
          </a:xfrm>
          <a:prstGeom prst="rect">
            <a:avLst/>
          </a:prstGeom>
          <a:noFill/>
        </p:spPr>
        <p:txBody>
          <a:bodyPr wrap="square" rtlCol="0">
            <a:spAutoFit/>
          </a:bodyPr>
          <a:lstStyle/>
          <a:p>
            <a:r>
              <a:rPr lang="en-US" sz="3200" b="1" dirty="0" smtClean="0">
                <a:solidFill>
                  <a:schemeClr val="accent5">
                    <a:lumMod val="40000"/>
                    <a:lumOff val="60000"/>
                  </a:schemeClr>
                </a:solidFill>
              </a:rPr>
              <a:t>POWER				WATT</a:t>
            </a:r>
            <a:endParaRPr lang="en-US" sz="3200" b="1" dirty="0">
              <a:solidFill>
                <a:schemeClr val="accent5">
                  <a:lumMod val="40000"/>
                  <a:lumOff val="60000"/>
                </a:schemeClr>
              </a:solidFill>
            </a:endParaRPr>
          </a:p>
        </p:txBody>
      </p:sp>
      <p:sp>
        <p:nvSpPr>
          <p:cNvPr id="12" name="Right Arrow 11"/>
          <p:cNvSpPr/>
          <p:nvPr/>
        </p:nvSpPr>
        <p:spPr>
          <a:xfrm>
            <a:off x="748749" y="5055705"/>
            <a:ext cx="715617" cy="649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21566" y="5075584"/>
            <a:ext cx="7792060" cy="584775"/>
          </a:xfrm>
          <a:prstGeom prst="rect">
            <a:avLst/>
          </a:prstGeom>
          <a:noFill/>
        </p:spPr>
        <p:txBody>
          <a:bodyPr wrap="square" rtlCol="0">
            <a:spAutoFit/>
          </a:bodyPr>
          <a:lstStyle/>
          <a:p>
            <a:r>
              <a:rPr lang="en-US" sz="3200" b="1" dirty="0" smtClean="0">
                <a:solidFill>
                  <a:schemeClr val="accent5">
                    <a:lumMod val="40000"/>
                    <a:lumOff val="60000"/>
                  </a:schemeClr>
                </a:solidFill>
              </a:rPr>
              <a:t>ENERGY				JOULE</a:t>
            </a:r>
            <a:endParaRPr lang="en-US" sz="3200" b="1" dirty="0">
              <a:solidFill>
                <a:schemeClr val="accent5">
                  <a:lumMod val="40000"/>
                  <a:lumOff val="60000"/>
                </a:schemeClr>
              </a:solidFill>
            </a:endParaRPr>
          </a:p>
        </p:txBody>
      </p:sp>
      <p:sp>
        <p:nvSpPr>
          <p:cNvPr id="14" name="TextBox 13"/>
          <p:cNvSpPr txBox="1"/>
          <p:nvPr/>
        </p:nvSpPr>
        <p:spPr>
          <a:xfrm>
            <a:off x="6205928" y="1379095"/>
            <a:ext cx="2623278" cy="646331"/>
          </a:xfrm>
          <a:prstGeom prst="rect">
            <a:avLst/>
          </a:prstGeom>
          <a:noFill/>
        </p:spPr>
        <p:txBody>
          <a:bodyPr wrap="square" rtlCol="0">
            <a:spAutoFit/>
          </a:bodyPr>
          <a:lstStyle/>
          <a:p>
            <a:r>
              <a:rPr lang="en-US" sz="36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UNIT</a:t>
            </a:r>
            <a:endParaRPr lang="en-US" sz="3600" b="1" u="sng"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TextBox 14"/>
          <p:cNvSpPr txBox="1"/>
          <p:nvPr/>
        </p:nvSpPr>
        <p:spPr>
          <a:xfrm>
            <a:off x="1603947" y="1454047"/>
            <a:ext cx="4002374" cy="584775"/>
          </a:xfrm>
          <a:prstGeom prst="rect">
            <a:avLst/>
          </a:prstGeom>
          <a:noFill/>
        </p:spPr>
        <p:txBody>
          <a:bodyPr wrap="square" rtlCol="0">
            <a:spAutoFit/>
          </a:bodyPr>
          <a:lstStyle/>
          <a:p>
            <a:r>
              <a:rPr lang="en-US" sz="32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PROPERTIES</a:t>
            </a:r>
            <a:endParaRPr lang="en-US" sz="3200" b="1" u="sng"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1815698803"/>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down)">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1"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down)">
                                      <p:cBhvr>
                                        <p:cTn id="35" dur="580">
                                          <p:stCondLst>
                                            <p:cond delay="0"/>
                                          </p:stCondLst>
                                        </p:cTn>
                                        <p:tgtEl>
                                          <p:spTgt spid="6">
                                            <p:txEl>
                                              <p:pRg st="0" end="0"/>
                                            </p:txEl>
                                          </p:spTgt>
                                        </p:tgtEl>
                                      </p:cBhvr>
                                    </p:animEffect>
                                    <p:anim calcmode="lin" valueType="num">
                                      <p:cBhvr>
                                        <p:cTn id="3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xEl>
                                              <p:pRg st="0" end="0"/>
                                            </p:txEl>
                                          </p:spTgt>
                                        </p:tgtEl>
                                      </p:cBhvr>
                                      <p:to x="100000" y="60000"/>
                                    </p:animScale>
                                    <p:animScale>
                                      <p:cBhvr>
                                        <p:cTn id="42" dur="166" decel="50000">
                                          <p:stCondLst>
                                            <p:cond delay="676"/>
                                          </p:stCondLst>
                                        </p:cTn>
                                        <p:tgtEl>
                                          <p:spTgt spid="6">
                                            <p:txEl>
                                              <p:pRg st="0" end="0"/>
                                            </p:txEl>
                                          </p:spTgt>
                                        </p:tgtEl>
                                      </p:cBhvr>
                                      <p:to x="100000" y="100000"/>
                                    </p:animScale>
                                    <p:animScale>
                                      <p:cBhvr>
                                        <p:cTn id="43" dur="26">
                                          <p:stCondLst>
                                            <p:cond delay="1312"/>
                                          </p:stCondLst>
                                        </p:cTn>
                                        <p:tgtEl>
                                          <p:spTgt spid="6">
                                            <p:txEl>
                                              <p:pRg st="0" end="0"/>
                                            </p:txEl>
                                          </p:spTgt>
                                        </p:tgtEl>
                                      </p:cBhvr>
                                      <p:to x="100000" y="80000"/>
                                    </p:animScale>
                                    <p:animScale>
                                      <p:cBhvr>
                                        <p:cTn id="44" dur="166" decel="50000">
                                          <p:stCondLst>
                                            <p:cond delay="1338"/>
                                          </p:stCondLst>
                                        </p:cTn>
                                        <p:tgtEl>
                                          <p:spTgt spid="6">
                                            <p:txEl>
                                              <p:pRg st="0" end="0"/>
                                            </p:txEl>
                                          </p:spTgt>
                                        </p:tgtEl>
                                      </p:cBhvr>
                                      <p:to x="100000" y="100000"/>
                                    </p:animScale>
                                    <p:animScale>
                                      <p:cBhvr>
                                        <p:cTn id="45" dur="26">
                                          <p:stCondLst>
                                            <p:cond delay="1642"/>
                                          </p:stCondLst>
                                        </p:cTn>
                                        <p:tgtEl>
                                          <p:spTgt spid="6">
                                            <p:txEl>
                                              <p:pRg st="0" end="0"/>
                                            </p:txEl>
                                          </p:spTgt>
                                        </p:tgtEl>
                                      </p:cBhvr>
                                      <p:to x="100000" y="90000"/>
                                    </p:animScale>
                                    <p:animScale>
                                      <p:cBhvr>
                                        <p:cTn id="46" dur="166" decel="50000">
                                          <p:stCondLst>
                                            <p:cond delay="1668"/>
                                          </p:stCondLst>
                                        </p:cTn>
                                        <p:tgtEl>
                                          <p:spTgt spid="6">
                                            <p:txEl>
                                              <p:pRg st="0" end="0"/>
                                            </p:txEl>
                                          </p:spTgt>
                                        </p:tgtEl>
                                      </p:cBhvr>
                                      <p:to x="100000" y="100000"/>
                                    </p:animScale>
                                    <p:animScale>
                                      <p:cBhvr>
                                        <p:cTn id="47" dur="26">
                                          <p:stCondLst>
                                            <p:cond delay="1808"/>
                                          </p:stCondLst>
                                        </p:cTn>
                                        <p:tgtEl>
                                          <p:spTgt spid="6">
                                            <p:txEl>
                                              <p:pRg st="0" end="0"/>
                                            </p:txEl>
                                          </p:spTgt>
                                        </p:tgtEl>
                                      </p:cBhvr>
                                      <p:to x="100000" y="95000"/>
                                    </p:animScale>
                                    <p:animScale>
                                      <p:cBhvr>
                                        <p:cTn id="48" dur="166" decel="50000">
                                          <p:stCondLst>
                                            <p:cond delay="1834"/>
                                          </p:stCondLst>
                                        </p:cTn>
                                        <p:tgtEl>
                                          <p:spTgt spid="6">
                                            <p:txEl>
                                              <p:pRg st="0" end="0"/>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wipe(down)">
                                      <p:cBhvr>
                                        <p:cTn id="53" dur="500"/>
                                        <p:tgtEl>
                                          <p:spTgt spid="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 calcmode="lin" valueType="num">
                                      <p:cBhvr additive="base">
                                        <p:cTn id="58"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iterate type="lt">
                                    <p:tmPct val="10000"/>
                                  </p:iterate>
                                  <p:childTnLst>
                                    <p:set>
                                      <p:cBhvr>
                                        <p:cTn id="63" dur="1" fill="hold">
                                          <p:stCondLst>
                                            <p:cond delay="0"/>
                                          </p:stCondLst>
                                        </p:cTn>
                                        <p:tgtEl>
                                          <p:spTgt spid="13">
                                            <p:txEl>
                                              <p:pRg st="0" end="0"/>
                                            </p:txEl>
                                          </p:spTgt>
                                        </p:tgtEl>
                                        <p:attrNameLst>
                                          <p:attrName>style.visibility</p:attrName>
                                        </p:attrNameLst>
                                      </p:cBhvr>
                                      <p:to>
                                        <p:strVal val="visible"/>
                                      </p:to>
                                    </p:set>
                                    <p:animEffect transition="in" filter="fade">
                                      <p:cBhvr>
                                        <p:cTn id="64" dur="2000"/>
                                        <p:tgtEl>
                                          <p:spTgt spid="13">
                                            <p:txEl>
                                              <p:pRg st="0" end="0"/>
                                            </p:txEl>
                                          </p:spTgt>
                                        </p:tgtEl>
                                      </p:cBhvr>
                                    </p:animEffect>
                                    <p:anim calcmode="lin" valueType="num">
                                      <p:cBhvr>
                                        <p:cTn id="65" dur="2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66" dur="2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3061253" y="304802"/>
            <a:ext cx="596348" cy="5433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52670" y="304801"/>
            <a:ext cx="6026047" cy="584775"/>
          </a:xfrm>
          <a:prstGeom prst="rect">
            <a:avLst/>
          </a:prstGeom>
          <a:noFill/>
        </p:spPr>
        <p:txBody>
          <a:bodyPr wrap="square" rtlCol="0">
            <a:spAutoFit/>
          </a:bodyPr>
          <a:lstStyle/>
          <a:p>
            <a:r>
              <a:rPr lang="en-US" sz="3200" b="1" u="sng" dirty="0" smtClean="0"/>
              <a:t>IDEAL  CIRCUIT  ELEMENTS</a:t>
            </a:r>
            <a:endParaRPr lang="en-US" sz="3200" b="1" u="sng" dirty="0"/>
          </a:p>
        </p:txBody>
      </p:sp>
      <p:sp>
        <p:nvSpPr>
          <p:cNvPr id="5" name="5-Point Star 4"/>
          <p:cNvSpPr/>
          <p:nvPr/>
        </p:nvSpPr>
        <p:spPr>
          <a:xfrm>
            <a:off x="9578716" y="416034"/>
            <a:ext cx="490331" cy="3975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81878" y="1272209"/>
            <a:ext cx="728871" cy="6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63949" y="1451442"/>
            <a:ext cx="5327375" cy="584775"/>
          </a:xfrm>
          <a:prstGeom prst="rect">
            <a:avLst/>
          </a:prstGeom>
          <a:noFill/>
        </p:spPr>
        <p:txBody>
          <a:bodyPr wrap="square" rtlCol="0">
            <a:spAutoFit/>
          </a:bodyPr>
          <a:lstStyle/>
          <a:p>
            <a:r>
              <a:rPr lang="en-US" sz="3200" b="1" dirty="0" smtClean="0"/>
              <a:t>RESISTANCE (R)</a:t>
            </a:r>
            <a:endParaRPr lang="en-US" sz="3200" b="1" dirty="0"/>
          </a:p>
        </p:txBody>
      </p:sp>
      <p:sp>
        <p:nvSpPr>
          <p:cNvPr id="9" name="Right Arrow 8"/>
          <p:cNvSpPr/>
          <p:nvPr/>
        </p:nvSpPr>
        <p:spPr>
          <a:xfrm>
            <a:off x="761999" y="2246244"/>
            <a:ext cx="728871" cy="6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60105" y="2332385"/>
            <a:ext cx="3843131" cy="584775"/>
          </a:xfrm>
          <a:prstGeom prst="rect">
            <a:avLst/>
          </a:prstGeom>
          <a:noFill/>
        </p:spPr>
        <p:txBody>
          <a:bodyPr wrap="square" rtlCol="0">
            <a:spAutoFit/>
          </a:bodyPr>
          <a:lstStyle/>
          <a:p>
            <a:endParaRPr lang="en-US" sz="3200"/>
          </a:p>
        </p:txBody>
      </p:sp>
      <p:sp>
        <p:nvSpPr>
          <p:cNvPr id="11" name="TextBox 10"/>
          <p:cNvSpPr txBox="1"/>
          <p:nvPr/>
        </p:nvSpPr>
        <p:spPr>
          <a:xfrm>
            <a:off x="2113613" y="2263517"/>
            <a:ext cx="5486400" cy="584775"/>
          </a:xfrm>
          <a:prstGeom prst="rect">
            <a:avLst/>
          </a:prstGeom>
          <a:noFill/>
        </p:spPr>
        <p:txBody>
          <a:bodyPr wrap="square" rtlCol="0">
            <a:spAutoFit/>
          </a:bodyPr>
          <a:lstStyle/>
          <a:p>
            <a:r>
              <a:rPr lang="en-US" sz="3200" b="1" dirty="0" smtClean="0"/>
              <a:t>CONDUCTANCE</a:t>
            </a:r>
            <a:endParaRPr lang="en-US" sz="3200" b="1" dirty="0"/>
          </a:p>
        </p:txBody>
      </p:sp>
      <p:sp>
        <p:nvSpPr>
          <p:cNvPr id="12" name="Right Arrow 11"/>
          <p:cNvSpPr/>
          <p:nvPr/>
        </p:nvSpPr>
        <p:spPr>
          <a:xfrm>
            <a:off x="824458" y="3283063"/>
            <a:ext cx="728871" cy="6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63515" y="3342809"/>
            <a:ext cx="6086007" cy="584775"/>
          </a:xfrm>
          <a:prstGeom prst="rect">
            <a:avLst/>
          </a:prstGeom>
          <a:noFill/>
        </p:spPr>
        <p:txBody>
          <a:bodyPr wrap="square" rtlCol="0">
            <a:spAutoFit/>
          </a:bodyPr>
          <a:lstStyle/>
          <a:p>
            <a:r>
              <a:rPr lang="en-US" sz="3200" b="1" dirty="0" smtClean="0"/>
              <a:t>CAPACITOR</a:t>
            </a:r>
            <a:endParaRPr lang="en-US" sz="3200" b="1" dirty="0"/>
          </a:p>
        </p:txBody>
      </p:sp>
      <p:sp>
        <p:nvSpPr>
          <p:cNvPr id="15" name="Right Arrow 14"/>
          <p:cNvSpPr/>
          <p:nvPr/>
        </p:nvSpPr>
        <p:spPr>
          <a:xfrm>
            <a:off x="856938" y="4379843"/>
            <a:ext cx="728871" cy="6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368448" y="4377130"/>
            <a:ext cx="5741233" cy="584775"/>
          </a:xfrm>
          <a:prstGeom prst="rect">
            <a:avLst/>
          </a:prstGeom>
          <a:noFill/>
        </p:spPr>
        <p:txBody>
          <a:bodyPr wrap="square" rtlCol="0">
            <a:spAutoFit/>
          </a:bodyPr>
          <a:lstStyle/>
          <a:p>
            <a:r>
              <a:rPr lang="en-US" sz="3200" b="1" dirty="0" smtClean="0"/>
              <a:t>INDUCTION</a:t>
            </a:r>
            <a:endParaRPr lang="en-US" sz="3200" b="1"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2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p:cTn id="1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p:cTn id="25"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 calcmode="lin" valueType="num">
                                      <p:cBhvr>
                                        <p:cTn id="32"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1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8230" y="344774"/>
            <a:ext cx="6130977" cy="707886"/>
          </a:xfrm>
          <a:prstGeom prst="rect">
            <a:avLst/>
          </a:prstGeom>
          <a:noFill/>
        </p:spPr>
        <p:txBody>
          <a:bodyPr wrap="square" rtlCol="0">
            <a:spAutoFit/>
          </a:bodyPr>
          <a:lstStyle/>
          <a:p>
            <a:r>
              <a:rPr lang="en-US" sz="4000" b="1" u="sng" dirty="0" smtClean="0"/>
              <a:t>SOURCE  OF  ENERGY</a:t>
            </a:r>
            <a:endParaRPr lang="en-US" sz="4000" b="1" u="sng" dirty="0"/>
          </a:p>
        </p:txBody>
      </p:sp>
      <p:sp>
        <p:nvSpPr>
          <p:cNvPr id="3" name="5-Point Star 2"/>
          <p:cNvSpPr/>
          <p:nvPr/>
        </p:nvSpPr>
        <p:spPr>
          <a:xfrm>
            <a:off x="1993692" y="419725"/>
            <a:ext cx="539646" cy="5096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9054059" y="329783"/>
            <a:ext cx="629587" cy="5696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61940" y="1304144"/>
            <a:ext cx="1933732" cy="644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46951" y="1289154"/>
            <a:ext cx="1948721" cy="584775"/>
          </a:xfrm>
          <a:prstGeom prst="rect">
            <a:avLst/>
          </a:prstGeom>
          <a:noFill/>
        </p:spPr>
        <p:txBody>
          <a:bodyPr wrap="square" rtlCol="0">
            <a:spAutoFit/>
          </a:bodyPr>
          <a:lstStyle/>
          <a:p>
            <a:r>
              <a:rPr lang="en-US" sz="3200" dirty="0" smtClean="0"/>
              <a:t>SOURCE</a:t>
            </a:r>
            <a:endParaRPr lang="en-US" sz="3200" dirty="0"/>
          </a:p>
        </p:txBody>
      </p:sp>
      <p:sp>
        <p:nvSpPr>
          <p:cNvPr id="9" name="Rectangle 8"/>
          <p:cNvSpPr/>
          <p:nvPr/>
        </p:nvSpPr>
        <p:spPr>
          <a:xfrm>
            <a:off x="1139253" y="2608289"/>
            <a:ext cx="4182255" cy="689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09272" y="2608289"/>
            <a:ext cx="4272197" cy="584775"/>
          </a:xfrm>
          <a:prstGeom prst="rect">
            <a:avLst/>
          </a:prstGeom>
          <a:noFill/>
        </p:spPr>
        <p:txBody>
          <a:bodyPr wrap="square" rtlCol="0">
            <a:spAutoFit/>
          </a:bodyPr>
          <a:lstStyle/>
          <a:p>
            <a:r>
              <a:rPr lang="en-US" sz="3200" dirty="0" smtClean="0"/>
              <a:t>VOLTAGE  SOURCE</a:t>
            </a:r>
            <a:endParaRPr lang="en-US" sz="3200" dirty="0"/>
          </a:p>
        </p:txBody>
      </p:sp>
      <p:sp>
        <p:nvSpPr>
          <p:cNvPr id="11" name="Rectangle 10"/>
          <p:cNvSpPr/>
          <p:nvPr/>
        </p:nvSpPr>
        <p:spPr>
          <a:xfrm>
            <a:off x="6550702" y="2548328"/>
            <a:ext cx="4691921" cy="779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20721" y="2533338"/>
            <a:ext cx="4751882" cy="646331"/>
          </a:xfrm>
          <a:prstGeom prst="rect">
            <a:avLst/>
          </a:prstGeom>
          <a:noFill/>
        </p:spPr>
        <p:txBody>
          <a:bodyPr wrap="square" rtlCol="0">
            <a:spAutoFit/>
          </a:bodyPr>
          <a:lstStyle/>
          <a:p>
            <a:r>
              <a:rPr lang="en-US" sz="3600" dirty="0" smtClean="0"/>
              <a:t>CURRENT  SOURCE</a:t>
            </a:r>
            <a:endParaRPr lang="en-US" sz="3600" dirty="0"/>
          </a:p>
        </p:txBody>
      </p:sp>
      <p:cxnSp>
        <p:nvCxnSpPr>
          <p:cNvPr id="25" name="Straight Arrow Connector 24"/>
          <p:cNvCxnSpPr>
            <a:stCxn id="7" idx="2"/>
          </p:cNvCxnSpPr>
          <p:nvPr/>
        </p:nvCxnSpPr>
        <p:spPr>
          <a:xfrm rot="5400000">
            <a:off x="5482653" y="2087380"/>
            <a:ext cx="284813" cy="74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38073" y="2218545"/>
            <a:ext cx="574123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788170" y="2383435"/>
            <a:ext cx="344774" cy="449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8581869" y="2330969"/>
            <a:ext cx="284813" cy="59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4715" y="3927424"/>
            <a:ext cx="2548328" cy="142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Independent voltage source </a:t>
            </a:r>
            <a:endParaRPr lang="en-US" sz="2000" dirty="0"/>
          </a:p>
        </p:txBody>
      </p:sp>
      <p:sp>
        <p:nvSpPr>
          <p:cNvPr id="36" name="Rectangle 35"/>
          <p:cNvSpPr/>
          <p:nvPr/>
        </p:nvSpPr>
        <p:spPr>
          <a:xfrm>
            <a:off x="3282846" y="3912433"/>
            <a:ext cx="2383436" cy="1424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Dependent voltage source</a:t>
            </a:r>
            <a:endParaRPr lang="en-US" sz="2000" dirty="0"/>
          </a:p>
        </p:txBody>
      </p:sp>
      <p:sp>
        <p:nvSpPr>
          <p:cNvPr id="37" name="Rectangle 36"/>
          <p:cNvSpPr/>
          <p:nvPr/>
        </p:nvSpPr>
        <p:spPr>
          <a:xfrm>
            <a:off x="6280878" y="3942412"/>
            <a:ext cx="2428407" cy="1469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Independent current source</a:t>
            </a:r>
            <a:endParaRPr lang="en-US" sz="2000" dirty="0"/>
          </a:p>
        </p:txBody>
      </p:sp>
      <p:sp>
        <p:nvSpPr>
          <p:cNvPr id="38" name="Rectangle 37"/>
          <p:cNvSpPr/>
          <p:nvPr/>
        </p:nvSpPr>
        <p:spPr>
          <a:xfrm>
            <a:off x="9248931" y="3957404"/>
            <a:ext cx="2428406" cy="140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Dependent current source</a:t>
            </a:r>
            <a:endParaRPr lang="en-US" sz="2000" dirty="0"/>
          </a:p>
        </p:txBody>
      </p:sp>
      <p:cxnSp>
        <p:nvCxnSpPr>
          <p:cNvPr id="40" name="Straight Connector 39"/>
          <p:cNvCxnSpPr/>
          <p:nvPr/>
        </p:nvCxnSpPr>
        <p:spPr>
          <a:xfrm>
            <a:off x="1618938" y="3597639"/>
            <a:ext cx="29680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35121" y="3627620"/>
            <a:ext cx="295306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7" idx="0"/>
          </p:cNvCxnSpPr>
          <p:nvPr/>
        </p:nvCxnSpPr>
        <p:spPr>
          <a:xfrm rot="16200000" flipH="1">
            <a:off x="7307705" y="3755035"/>
            <a:ext cx="329782" cy="449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rot="16200000" flipH="1">
            <a:off x="10260767" y="3755037"/>
            <a:ext cx="329784" cy="74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1446552" y="3695075"/>
            <a:ext cx="329783" cy="449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H="1">
            <a:off x="4459574" y="3725055"/>
            <a:ext cx="269823" cy="14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9" idx="2"/>
          </p:cNvCxnSpPr>
          <p:nvPr/>
        </p:nvCxnSpPr>
        <p:spPr>
          <a:xfrm rot="5400000">
            <a:off x="3076732" y="3428999"/>
            <a:ext cx="284813" cy="22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1" idx="2"/>
          </p:cNvCxnSpPr>
          <p:nvPr/>
        </p:nvCxnSpPr>
        <p:spPr>
          <a:xfrm rot="16200000" flipH="1">
            <a:off x="8750508" y="3473971"/>
            <a:ext cx="299804" cy="7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2807" y="704538"/>
            <a:ext cx="5741233" cy="707886"/>
          </a:xfrm>
          <a:prstGeom prst="rect">
            <a:avLst/>
          </a:prstGeom>
          <a:noFill/>
        </p:spPr>
        <p:txBody>
          <a:bodyPr wrap="square" rtlCol="0">
            <a:spAutoFit/>
          </a:bodyPr>
          <a:lstStyle/>
          <a:p>
            <a:r>
              <a:rPr lang="en-US" sz="4000" b="1" i="1" u="sng" dirty="0" smtClean="0"/>
              <a:t>OHM’S   LAW</a:t>
            </a:r>
            <a:endParaRPr lang="en-US" sz="4000" b="1" i="1" u="sng" dirty="0"/>
          </a:p>
        </p:txBody>
      </p:sp>
      <p:sp>
        <p:nvSpPr>
          <p:cNvPr id="3" name="TextBox 2"/>
          <p:cNvSpPr txBox="1"/>
          <p:nvPr/>
        </p:nvSpPr>
        <p:spPr>
          <a:xfrm>
            <a:off x="989352" y="1813810"/>
            <a:ext cx="10178320" cy="2862322"/>
          </a:xfrm>
          <a:prstGeom prst="rect">
            <a:avLst/>
          </a:prstGeom>
          <a:noFill/>
        </p:spPr>
        <p:txBody>
          <a:bodyPr wrap="square" rtlCol="0">
            <a:spAutoFit/>
          </a:bodyPr>
          <a:lstStyle/>
          <a:p>
            <a:r>
              <a:rPr lang="en-US" sz="3600" dirty="0" smtClean="0"/>
              <a:t>The ohm’s law state that the ratio  of potential difference (V) between any two points and the current flowing between them is constant if temperature remain constant. This ratio is termed as resistance (R)</a:t>
            </a:r>
            <a:endParaRPr lang="en-US" sz="3600" dirty="0"/>
          </a:p>
        </p:txBody>
      </p:sp>
      <p:sp>
        <p:nvSpPr>
          <p:cNvPr id="4" name="TextBox 3"/>
          <p:cNvSpPr txBox="1"/>
          <p:nvPr/>
        </p:nvSpPr>
        <p:spPr>
          <a:xfrm>
            <a:off x="1783831" y="5471410"/>
            <a:ext cx="4976734" cy="646331"/>
          </a:xfrm>
          <a:prstGeom prst="rect">
            <a:avLst/>
          </a:prstGeom>
          <a:noFill/>
        </p:spPr>
        <p:txBody>
          <a:bodyPr wrap="square" rtlCol="0">
            <a:spAutoFit/>
          </a:bodyPr>
          <a:lstStyle/>
          <a:p>
            <a:r>
              <a:rPr lang="en-US" sz="3600" dirty="0" smtClean="0"/>
              <a:t>V/I= constant = R</a:t>
            </a:r>
            <a:endParaRPr lang="en-US" sz="3600" dirty="0"/>
          </a:p>
        </p:txBody>
      </p:sp>
    </p:spTree>
  </p:cSld>
  <p:clrMapOvr>
    <a:masterClrMapping/>
  </p:clrMapOvr>
  <p:transition advClick="0" advTm="3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6" descr="27_01_Resistors_in_series_and_parallel"/>
          <p:cNvPicPr>
            <a:picLocks noChangeAspect="1" noChangeArrowheads="1"/>
          </p:cNvPicPr>
          <p:nvPr/>
        </p:nvPicPr>
        <p:blipFill>
          <a:blip r:embed="rId3"/>
          <a:srcRect r="53185"/>
          <a:stretch>
            <a:fillRect/>
          </a:stretch>
        </p:blipFill>
        <p:spPr bwMode="auto">
          <a:xfrm>
            <a:off x="1" y="1177212"/>
            <a:ext cx="5141626" cy="5680788"/>
          </a:xfrm>
          <a:prstGeom prst="rect">
            <a:avLst/>
          </a:prstGeom>
          <a:noFill/>
          <a:ln w="9525">
            <a:noFill/>
            <a:miter lim="800000"/>
            <a:headEnd/>
            <a:tailEnd/>
          </a:ln>
        </p:spPr>
      </p:pic>
      <p:sp>
        <p:nvSpPr>
          <p:cNvPr id="4099" name="Text Box 1029"/>
          <p:cNvSpPr txBox="1">
            <a:spLocks noChangeArrowheads="1"/>
          </p:cNvSpPr>
          <p:nvPr/>
        </p:nvSpPr>
        <p:spPr bwMode="auto">
          <a:xfrm>
            <a:off x="6908800" y="1295401"/>
            <a:ext cx="3860800" cy="396875"/>
          </a:xfrm>
          <a:prstGeom prst="rect">
            <a:avLst/>
          </a:prstGeom>
          <a:noFill/>
          <a:ln w="9525">
            <a:noFill/>
            <a:miter lim="800000"/>
            <a:headEnd/>
            <a:tailEnd/>
          </a:ln>
        </p:spPr>
        <p:txBody>
          <a:bodyPr>
            <a:spAutoFit/>
          </a:bodyPr>
          <a:lstStyle/>
          <a:p>
            <a:pPr>
              <a:buFontTx/>
              <a:buNone/>
            </a:pPr>
            <a:endParaRPr lang="en-US" sz="2000">
              <a:latin typeface="Times New Roman" pitchFamily="18" charset="0"/>
            </a:endParaRPr>
          </a:p>
        </p:txBody>
      </p:sp>
      <p:sp>
        <p:nvSpPr>
          <p:cNvPr id="4100" name="Text Box 1030"/>
          <p:cNvSpPr txBox="1">
            <a:spLocks noChangeArrowheads="1"/>
          </p:cNvSpPr>
          <p:nvPr/>
        </p:nvSpPr>
        <p:spPr bwMode="auto">
          <a:xfrm>
            <a:off x="6502400" y="1371600"/>
            <a:ext cx="4978400" cy="579438"/>
          </a:xfrm>
          <a:prstGeom prst="rect">
            <a:avLst/>
          </a:prstGeom>
          <a:noFill/>
          <a:ln w="9525">
            <a:noFill/>
            <a:miter lim="800000"/>
            <a:headEnd/>
            <a:tailEnd/>
          </a:ln>
        </p:spPr>
        <p:txBody>
          <a:bodyPr>
            <a:spAutoFit/>
          </a:bodyPr>
          <a:lstStyle/>
          <a:p>
            <a:pPr>
              <a:buFontTx/>
              <a:buNone/>
            </a:pPr>
            <a:r>
              <a:rPr lang="en-US" sz="3200" b="1">
                <a:latin typeface="Comic Sans MS" pitchFamily="66" charset="0"/>
              </a:rPr>
              <a:t>Series connection</a:t>
            </a:r>
            <a:endParaRPr lang="en-US" sz="3200" b="1">
              <a:latin typeface="Times New Roman" pitchFamily="18" charset="0"/>
            </a:endParaRPr>
          </a:p>
        </p:txBody>
      </p:sp>
      <p:sp>
        <p:nvSpPr>
          <p:cNvPr id="4101" name="Text Box 1031"/>
          <p:cNvSpPr txBox="1">
            <a:spLocks noChangeArrowheads="1"/>
          </p:cNvSpPr>
          <p:nvPr/>
        </p:nvSpPr>
        <p:spPr bwMode="auto">
          <a:xfrm>
            <a:off x="6502400" y="4114800"/>
            <a:ext cx="5080000" cy="579438"/>
          </a:xfrm>
          <a:prstGeom prst="rect">
            <a:avLst/>
          </a:prstGeom>
          <a:noFill/>
          <a:ln w="9525">
            <a:noFill/>
            <a:miter lim="800000"/>
            <a:headEnd/>
            <a:tailEnd/>
          </a:ln>
        </p:spPr>
        <p:txBody>
          <a:bodyPr>
            <a:spAutoFit/>
          </a:bodyPr>
          <a:lstStyle/>
          <a:p>
            <a:pPr>
              <a:buFontTx/>
              <a:buNone/>
            </a:pPr>
            <a:r>
              <a:rPr lang="en-US" sz="3200" b="1">
                <a:latin typeface="Comic Sans MS" pitchFamily="66" charset="0"/>
              </a:rPr>
              <a:t>Parallel connection</a:t>
            </a:r>
            <a:endParaRPr lang="en-US" sz="3200" b="1">
              <a:latin typeface="Times New Roman" pitchFamily="18" charset="0"/>
            </a:endParaRPr>
          </a:p>
        </p:txBody>
      </p:sp>
      <p:sp>
        <p:nvSpPr>
          <p:cNvPr id="4102" name="Text Box 1032"/>
          <p:cNvSpPr txBox="1">
            <a:spLocks noChangeArrowheads="1"/>
          </p:cNvSpPr>
          <p:nvPr/>
        </p:nvSpPr>
        <p:spPr bwMode="auto">
          <a:xfrm>
            <a:off x="0" y="0"/>
            <a:ext cx="12192000" cy="1066800"/>
          </a:xfrm>
          <a:prstGeom prst="rect">
            <a:avLst/>
          </a:prstGeom>
          <a:noFill/>
          <a:ln w="9525">
            <a:noFill/>
            <a:miter lim="800000"/>
            <a:headEnd/>
            <a:tailEnd/>
          </a:ln>
        </p:spPr>
        <p:txBody>
          <a:bodyPr>
            <a:spAutoFit/>
          </a:bodyPr>
          <a:lstStyle/>
          <a:p>
            <a:pPr algn="ctr">
              <a:buFontTx/>
              <a:buNone/>
            </a:pPr>
            <a:r>
              <a:rPr lang="en-US" sz="3200">
                <a:latin typeface="Comic Sans MS" pitchFamily="66" charset="0"/>
              </a:rPr>
              <a:t>Resistors connected in a circuit in series or parallel can be simplified using the following:</a:t>
            </a:r>
          </a:p>
        </p:txBody>
      </p:sp>
      <p:pic>
        <p:nvPicPr>
          <p:cNvPr id="4103" name="Picture 1033" descr="eq_26_01"/>
          <p:cNvPicPr>
            <a:picLocks noChangeAspect="1" noChangeArrowheads="1"/>
          </p:cNvPicPr>
          <p:nvPr/>
        </p:nvPicPr>
        <p:blipFill>
          <a:blip r:embed="rId4"/>
          <a:srcRect/>
          <a:stretch>
            <a:fillRect/>
          </a:stretch>
        </p:blipFill>
        <p:spPr bwMode="auto">
          <a:xfrm>
            <a:off x="6299200" y="1905001"/>
            <a:ext cx="5892800" cy="785813"/>
          </a:xfrm>
          <a:prstGeom prst="rect">
            <a:avLst/>
          </a:prstGeom>
          <a:noFill/>
          <a:ln w="9525">
            <a:noFill/>
            <a:miter lim="800000"/>
            <a:headEnd/>
            <a:tailEnd/>
          </a:ln>
        </p:spPr>
      </p:pic>
      <p:pic>
        <p:nvPicPr>
          <p:cNvPr id="4104" name="Picture 1034" descr="eq_26_02"/>
          <p:cNvPicPr>
            <a:picLocks noChangeAspect="1" noChangeArrowheads="1"/>
          </p:cNvPicPr>
          <p:nvPr/>
        </p:nvPicPr>
        <p:blipFill>
          <a:blip r:embed="rId5"/>
          <a:srcRect/>
          <a:stretch>
            <a:fillRect/>
          </a:stretch>
        </p:blipFill>
        <p:spPr bwMode="auto">
          <a:xfrm>
            <a:off x="6096000" y="4800601"/>
            <a:ext cx="5791200" cy="1349375"/>
          </a:xfrm>
          <a:prstGeom prst="rect">
            <a:avLst/>
          </a:prstGeom>
          <a:noFill/>
          <a:ln w="9525">
            <a:noFill/>
            <a:miter lim="800000"/>
            <a:headEnd/>
            <a:tailEnd/>
          </a:ln>
        </p:spPr>
      </p:pic>
    </p:spTree>
  </p:cSld>
  <p:clrMapOvr>
    <a:masterClrMapping/>
  </p:clrMapOvr>
  <p:transition advClick="0" advTm="3000"/>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12.jpeg"/></Relationships>
</file>

<file path=ppt/theme/_rels/theme6.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5.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154</TotalTime>
  <Words>240</Words>
  <Application>Microsoft Office PowerPoint</Application>
  <PresentationFormat>Custom</PresentationFormat>
  <Paragraphs>72</Paragraphs>
  <Slides>16</Slides>
  <Notes>1</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Facet</vt:lpstr>
      <vt:lpstr>Ion</vt:lpstr>
      <vt:lpstr>Organic</vt:lpstr>
      <vt:lpstr>Slice</vt:lpstr>
      <vt:lpstr>Apex</vt:lpstr>
      <vt:lpstr>1_Apex</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sandy...rathod</dc:creator>
  <cp:lastModifiedBy>LogiX</cp:lastModifiedBy>
  <cp:revision>28</cp:revision>
  <dcterms:created xsi:type="dcterms:W3CDTF">2013-12-04T17:16:59Z</dcterms:created>
  <dcterms:modified xsi:type="dcterms:W3CDTF">2013-12-06T02:18:40Z</dcterms:modified>
</cp:coreProperties>
</file>